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8" r:id="rId2"/>
    <p:sldId id="261"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taguchi" initials="t" lastIdx="1" clrIdx="0">
    <p:extLst>
      <p:ext uri="{19B8F6BF-5375-455C-9EA6-DF929625EA0E}">
        <p15:presenceInfo xmlns:p15="http://schemas.microsoft.com/office/powerpoint/2012/main" userId="ttaguch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AD8"/>
    <a:srgbClr val="43BFEA"/>
    <a:srgbClr val="44BFEA"/>
    <a:srgbClr val="113558"/>
    <a:srgbClr val="00B050"/>
    <a:srgbClr val="2863AB"/>
    <a:srgbClr val="FF0000"/>
    <a:srgbClr val="2F82B6"/>
    <a:srgbClr val="548235"/>
    <a:srgbClr val="67BC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15" autoAdjust="0"/>
    <p:restoredTop sz="94660"/>
  </p:normalViewPr>
  <p:slideViewPr>
    <p:cSldViewPr snapToGrid="0">
      <p:cViewPr varScale="1">
        <p:scale>
          <a:sx n="74" d="100"/>
          <a:sy n="74" d="100"/>
        </p:scale>
        <p:origin x="26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30B8F85-091A-436E-A551-FE7FD92B63FF}" type="datetimeFigureOut">
              <a:rPr kumimoji="1" lang="ja-JP" altLang="en-US" smtClean="0"/>
              <a:t>2022/4/26</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348CA31-2087-4DB7-9A22-916E1040BCEA}" type="slidenum">
              <a:rPr kumimoji="1" lang="ja-JP" altLang="en-US" smtClean="0"/>
              <a:t>‹#›</a:t>
            </a:fld>
            <a:endParaRPr kumimoji="1" lang="ja-JP" altLang="en-US"/>
          </a:p>
        </p:txBody>
      </p:sp>
    </p:spTree>
    <p:extLst>
      <p:ext uri="{BB962C8B-B14F-4D97-AF65-F5344CB8AC3E}">
        <p14:creationId xmlns:p14="http://schemas.microsoft.com/office/powerpoint/2010/main" val="8853533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4E5E07D-D2D0-4BBD-B1C8-F6D2A3BEC2AD}"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FBE7A4-43A0-439C-A005-A98D2D362E87}" type="slidenum">
              <a:rPr kumimoji="1" lang="ja-JP" altLang="en-US" smtClean="0"/>
              <a:t>‹#›</a:t>
            </a:fld>
            <a:endParaRPr kumimoji="1" lang="ja-JP" altLang="en-US"/>
          </a:p>
        </p:txBody>
      </p:sp>
    </p:spTree>
    <p:extLst>
      <p:ext uri="{BB962C8B-B14F-4D97-AF65-F5344CB8AC3E}">
        <p14:creationId xmlns:p14="http://schemas.microsoft.com/office/powerpoint/2010/main" val="1970482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C90CFB-4ABB-4F64-86FF-EFBC5035433C}"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FBE7A4-43A0-439C-A005-A98D2D362E87}" type="slidenum">
              <a:rPr kumimoji="1" lang="ja-JP" altLang="en-US" smtClean="0"/>
              <a:t>‹#›</a:t>
            </a:fld>
            <a:endParaRPr kumimoji="1" lang="ja-JP" altLang="en-US"/>
          </a:p>
        </p:txBody>
      </p:sp>
    </p:spTree>
    <p:extLst>
      <p:ext uri="{BB962C8B-B14F-4D97-AF65-F5344CB8AC3E}">
        <p14:creationId xmlns:p14="http://schemas.microsoft.com/office/powerpoint/2010/main" val="69733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5E44D-D338-46B3-93F5-0CFD713BB285}"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FBE7A4-43A0-439C-A005-A98D2D362E87}" type="slidenum">
              <a:rPr kumimoji="1" lang="ja-JP" altLang="en-US" smtClean="0"/>
              <a:t>‹#›</a:t>
            </a:fld>
            <a:endParaRPr kumimoji="1" lang="ja-JP" altLang="en-US"/>
          </a:p>
        </p:txBody>
      </p:sp>
    </p:spTree>
    <p:extLst>
      <p:ext uri="{BB962C8B-B14F-4D97-AF65-F5344CB8AC3E}">
        <p14:creationId xmlns:p14="http://schemas.microsoft.com/office/powerpoint/2010/main" val="78975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AE5E63-9786-4CF8-AB3D-454196C7379E}"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FBE7A4-43A0-439C-A005-A98D2D362E87}" type="slidenum">
              <a:rPr kumimoji="1" lang="ja-JP" altLang="en-US" smtClean="0"/>
              <a:t>‹#›</a:t>
            </a:fld>
            <a:endParaRPr kumimoji="1" lang="ja-JP" altLang="en-US"/>
          </a:p>
        </p:txBody>
      </p:sp>
    </p:spTree>
    <p:extLst>
      <p:ext uri="{BB962C8B-B14F-4D97-AF65-F5344CB8AC3E}">
        <p14:creationId xmlns:p14="http://schemas.microsoft.com/office/powerpoint/2010/main" val="34380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C286483-9965-4070-8219-2DBECF6C2B2E}"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FBE7A4-43A0-439C-A005-A98D2D362E87}" type="slidenum">
              <a:rPr kumimoji="1" lang="ja-JP" altLang="en-US" smtClean="0"/>
              <a:t>‹#›</a:t>
            </a:fld>
            <a:endParaRPr kumimoji="1" lang="ja-JP" altLang="en-US"/>
          </a:p>
        </p:txBody>
      </p:sp>
    </p:spTree>
    <p:extLst>
      <p:ext uri="{BB962C8B-B14F-4D97-AF65-F5344CB8AC3E}">
        <p14:creationId xmlns:p14="http://schemas.microsoft.com/office/powerpoint/2010/main" val="3911097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5FAC7A9-294B-480E-823E-2F37403B0372}" type="datetime1">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FBE7A4-43A0-439C-A005-A98D2D362E87}" type="slidenum">
              <a:rPr kumimoji="1" lang="ja-JP" altLang="en-US" smtClean="0"/>
              <a:t>‹#›</a:t>
            </a:fld>
            <a:endParaRPr kumimoji="1" lang="ja-JP" altLang="en-US"/>
          </a:p>
        </p:txBody>
      </p:sp>
    </p:spTree>
    <p:extLst>
      <p:ext uri="{BB962C8B-B14F-4D97-AF65-F5344CB8AC3E}">
        <p14:creationId xmlns:p14="http://schemas.microsoft.com/office/powerpoint/2010/main" val="1632366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C5D3AF6-11E1-4181-A728-A26C8B6F3E12}" type="datetime1">
              <a:rPr kumimoji="1" lang="ja-JP" altLang="en-US" smtClean="0"/>
              <a:t>2022/4/26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0FBE7A4-43A0-439C-A005-A98D2D362E87}" type="slidenum">
              <a:rPr kumimoji="1" lang="ja-JP" altLang="en-US" smtClean="0"/>
              <a:t>‹#›</a:t>
            </a:fld>
            <a:endParaRPr kumimoji="1" lang="ja-JP" altLang="en-US"/>
          </a:p>
        </p:txBody>
      </p:sp>
    </p:spTree>
    <p:extLst>
      <p:ext uri="{BB962C8B-B14F-4D97-AF65-F5344CB8AC3E}">
        <p14:creationId xmlns:p14="http://schemas.microsoft.com/office/powerpoint/2010/main" val="1432190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18F365B-2179-40B5-A5A3-EEED4EAD4947}" type="datetime1">
              <a:rPr kumimoji="1" lang="ja-JP" altLang="en-US" smtClean="0"/>
              <a:t>2022/4/26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0FBE7A4-43A0-439C-A005-A98D2D362E87}" type="slidenum">
              <a:rPr kumimoji="1" lang="ja-JP" altLang="en-US" smtClean="0"/>
              <a:t>‹#›</a:t>
            </a:fld>
            <a:endParaRPr kumimoji="1" lang="ja-JP" altLang="en-US"/>
          </a:p>
        </p:txBody>
      </p:sp>
    </p:spTree>
    <p:extLst>
      <p:ext uri="{BB962C8B-B14F-4D97-AF65-F5344CB8AC3E}">
        <p14:creationId xmlns:p14="http://schemas.microsoft.com/office/powerpoint/2010/main" val="2832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A1F44-FC9C-461C-B219-8311D5AA51DE}" type="datetime1">
              <a:rPr kumimoji="1" lang="ja-JP" altLang="en-US" smtClean="0"/>
              <a:t>2022/4/26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0FBE7A4-43A0-439C-A005-A98D2D362E87}" type="slidenum">
              <a:rPr kumimoji="1" lang="ja-JP" altLang="en-US" smtClean="0"/>
              <a:t>‹#›</a:t>
            </a:fld>
            <a:endParaRPr kumimoji="1" lang="ja-JP" altLang="en-US"/>
          </a:p>
        </p:txBody>
      </p:sp>
    </p:spTree>
    <p:extLst>
      <p:ext uri="{BB962C8B-B14F-4D97-AF65-F5344CB8AC3E}">
        <p14:creationId xmlns:p14="http://schemas.microsoft.com/office/powerpoint/2010/main" val="2074734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5B95263-8A6C-47FE-927A-A742AE7A77BD}" type="datetime1">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FBE7A4-43A0-439C-A005-A98D2D362E87}" type="slidenum">
              <a:rPr kumimoji="1" lang="ja-JP" altLang="en-US" smtClean="0"/>
              <a:t>‹#›</a:t>
            </a:fld>
            <a:endParaRPr kumimoji="1" lang="ja-JP" altLang="en-US"/>
          </a:p>
        </p:txBody>
      </p:sp>
    </p:spTree>
    <p:extLst>
      <p:ext uri="{BB962C8B-B14F-4D97-AF65-F5344CB8AC3E}">
        <p14:creationId xmlns:p14="http://schemas.microsoft.com/office/powerpoint/2010/main" val="117303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958EC8-C90F-4588-BE93-513CB57BD889}" type="datetime1">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FBE7A4-43A0-439C-A005-A98D2D362E87}" type="slidenum">
              <a:rPr kumimoji="1" lang="ja-JP" altLang="en-US" smtClean="0"/>
              <a:t>‹#›</a:t>
            </a:fld>
            <a:endParaRPr kumimoji="1" lang="ja-JP" altLang="en-US"/>
          </a:p>
        </p:txBody>
      </p:sp>
    </p:spTree>
    <p:extLst>
      <p:ext uri="{BB962C8B-B14F-4D97-AF65-F5344CB8AC3E}">
        <p14:creationId xmlns:p14="http://schemas.microsoft.com/office/powerpoint/2010/main" val="2455385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74F2AF8-D9A8-409D-9953-A6525AC4BC06}" type="datetime1">
              <a:rPr kumimoji="1" lang="ja-JP" altLang="en-US" smtClean="0"/>
              <a:t>2022/4/26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0FBE7A4-43A0-439C-A005-A98D2D362E87}" type="slidenum">
              <a:rPr kumimoji="1" lang="ja-JP" altLang="en-US" smtClean="0"/>
              <a:t>‹#›</a:t>
            </a:fld>
            <a:endParaRPr kumimoji="1" lang="ja-JP" altLang="en-US"/>
          </a:p>
        </p:txBody>
      </p:sp>
    </p:spTree>
    <p:extLst>
      <p:ext uri="{BB962C8B-B14F-4D97-AF65-F5344CB8AC3E}">
        <p14:creationId xmlns:p14="http://schemas.microsoft.com/office/powerpoint/2010/main" val="3206040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hashi-archive.jp/"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mailto:info@shashi-archive.j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mailto:info@shashi-archive.jp" TargetMode="External"/><Relationship Id="rId4" Type="http://schemas.openxmlformats.org/officeDocument/2006/relationships/hyperlink" Target="https://shashi-archive.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B329E7C-48F4-43A2-A003-A73376CB4E67}"/>
              </a:ext>
            </a:extLst>
          </p:cNvPr>
          <p:cNvSpPr>
            <a:spLocks noGrp="1"/>
          </p:cNvSpPr>
          <p:nvPr>
            <p:ph type="sldNum" sz="quarter" idx="12"/>
          </p:nvPr>
        </p:nvSpPr>
        <p:spPr>
          <a:xfrm>
            <a:off x="5189370" y="9456532"/>
            <a:ext cx="1543050" cy="527403"/>
          </a:xfrm>
        </p:spPr>
        <p:txBody>
          <a:bodyPr/>
          <a:lstStyle/>
          <a:p>
            <a:fld id="{90FBE7A4-43A0-439C-A005-A98D2D362E87}" type="slidenum">
              <a:rPr kumimoji="1" lang="ja-JP" altLang="en-US" smtClean="0"/>
              <a:t>1</a:t>
            </a:fld>
            <a:endParaRPr kumimoji="1" lang="ja-JP" altLang="en-US" dirty="0"/>
          </a:p>
        </p:txBody>
      </p:sp>
      <p:sp>
        <p:nvSpPr>
          <p:cNvPr id="5" name="正方形/長方形 4">
            <a:extLst>
              <a:ext uri="{FF2B5EF4-FFF2-40B4-BE49-F238E27FC236}">
                <a16:creationId xmlns:a16="http://schemas.microsoft.com/office/drawing/2014/main" id="{FDD4E967-7A47-40EB-94C9-E81E5B259F7C}"/>
              </a:ext>
            </a:extLst>
          </p:cNvPr>
          <p:cNvSpPr/>
          <p:nvPr/>
        </p:nvSpPr>
        <p:spPr>
          <a:xfrm flipV="1">
            <a:off x="0" y="887903"/>
            <a:ext cx="6858000" cy="45719"/>
          </a:xfrm>
          <a:prstGeom prst="rect">
            <a:avLst/>
          </a:prstGeom>
          <a:solidFill>
            <a:srgbClr val="00B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6" name="図 5">
            <a:extLst>
              <a:ext uri="{FF2B5EF4-FFF2-40B4-BE49-F238E27FC236}">
                <a16:creationId xmlns:a16="http://schemas.microsoft.com/office/drawing/2014/main" id="{48CD811E-ECB0-4FBE-8CB6-0F860C1057A1}"/>
              </a:ext>
            </a:extLst>
          </p:cNvPr>
          <p:cNvPicPr>
            <a:picLocks noChangeAspect="1"/>
          </p:cNvPicPr>
          <p:nvPr/>
        </p:nvPicPr>
        <p:blipFill>
          <a:blip r:embed="rId2"/>
          <a:stretch>
            <a:fillRect/>
          </a:stretch>
        </p:blipFill>
        <p:spPr>
          <a:xfrm>
            <a:off x="5852573" y="161151"/>
            <a:ext cx="828086" cy="653516"/>
          </a:xfrm>
          <a:prstGeom prst="rect">
            <a:avLst/>
          </a:prstGeom>
        </p:spPr>
      </p:pic>
      <p:sp>
        <p:nvSpPr>
          <p:cNvPr id="7" name="正方形/長方形 6">
            <a:extLst>
              <a:ext uri="{FF2B5EF4-FFF2-40B4-BE49-F238E27FC236}">
                <a16:creationId xmlns:a16="http://schemas.microsoft.com/office/drawing/2014/main" id="{DB7D647F-455F-4D02-9893-6FD073975FAF}"/>
              </a:ext>
            </a:extLst>
          </p:cNvPr>
          <p:cNvSpPr/>
          <p:nvPr/>
        </p:nvSpPr>
        <p:spPr>
          <a:xfrm>
            <a:off x="157661" y="23362"/>
            <a:ext cx="4675632" cy="641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spc="300" dirty="0">
                <a:solidFill>
                  <a:srgbClr val="00B050"/>
                </a:solidFill>
                <a:latin typeface="Segoe UI Semibold" panose="020B0702040204020203" pitchFamily="34" charset="0"/>
                <a:ea typeface="游明朝 Demibold" panose="02020600000000000000" pitchFamily="18" charset="-128"/>
                <a:cs typeface="Segoe UI Semibold" panose="020B0702040204020203" pitchFamily="34" charset="0"/>
              </a:rPr>
              <a:t>News Release</a:t>
            </a:r>
            <a:endParaRPr kumimoji="1" lang="ja-JP" altLang="en-US" sz="3600" spc="300" dirty="0">
              <a:solidFill>
                <a:srgbClr val="00B050"/>
              </a:solidFill>
              <a:latin typeface="Segoe UI Semibold" panose="020B0702040204020203" pitchFamily="34" charset="0"/>
              <a:ea typeface="游明朝 Demibold" panose="02020600000000000000" pitchFamily="18" charset="-128"/>
              <a:cs typeface="Segoe UI Semibold" panose="020B0702040204020203" pitchFamily="34" charset="0"/>
            </a:endParaRPr>
          </a:p>
        </p:txBody>
      </p:sp>
      <p:sp>
        <p:nvSpPr>
          <p:cNvPr id="9" name="フローチャート: 結合子 8">
            <a:extLst>
              <a:ext uri="{FF2B5EF4-FFF2-40B4-BE49-F238E27FC236}">
                <a16:creationId xmlns:a16="http://schemas.microsoft.com/office/drawing/2014/main" id="{FEB195A6-72A5-45EA-99E9-5D896C644370}"/>
              </a:ext>
            </a:extLst>
          </p:cNvPr>
          <p:cNvSpPr/>
          <p:nvPr/>
        </p:nvSpPr>
        <p:spPr>
          <a:xfrm>
            <a:off x="66221" y="161151"/>
            <a:ext cx="182880" cy="182880"/>
          </a:xfrm>
          <a:prstGeom prst="flowChartConnector">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dirty="0"/>
          </a:p>
        </p:txBody>
      </p:sp>
      <p:sp>
        <p:nvSpPr>
          <p:cNvPr id="10" name="フローチャート: 結合子 9">
            <a:extLst>
              <a:ext uri="{FF2B5EF4-FFF2-40B4-BE49-F238E27FC236}">
                <a16:creationId xmlns:a16="http://schemas.microsoft.com/office/drawing/2014/main" id="{27D9ABED-BE1C-42FE-9D5E-9455A56376A3}"/>
              </a:ext>
            </a:extLst>
          </p:cNvPr>
          <p:cNvSpPr/>
          <p:nvPr/>
        </p:nvSpPr>
        <p:spPr>
          <a:xfrm>
            <a:off x="413693" y="161151"/>
            <a:ext cx="182880" cy="182880"/>
          </a:xfrm>
          <a:prstGeom prst="flowChartConnector">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dirty="0"/>
          </a:p>
        </p:txBody>
      </p:sp>
      <p:sp>
        <p:nvSpPr>
          <p:cNvPr id="11" name="フローチャート: 結合子 10">
            <a:extLst>
              <a:ext uri="{FF2B5EF4-FFF2-40B4-BE49-F238E27FC236}">
                <a16:creationId xmlns:a16="http://schemas.microsoft.com/office/drawing/2014/main" id="{6A9C9774-77ED-41F1-80E8-441BEAC72FCE}"/>
              </a:ext>
            </a:extLst>
          </p:cNvPr>
          <p:cNvSpPr/>
          <p:nvPr/>
        </p:nvSpPr>
        <p:spPr>
          <a:xfrm>
            <a:off x="66221" y="472282"/>
            <a:ext cx="182880" cy="182880"/>
          </a:xfrm>
          <a:prstGeom prst="flowChartConnector">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dirty="0"/>
          </a:p>
        </p:txBody>
      </p:sp>
      <p:sp>
        <p:nvSpPr>
          <p:cNvPr id="12" name="フローチャート: 結合子 11">
            <a:extLst>
              <a:ext uri="{FF2B5EF4-FFF2-40B4-BE49-F238E27FC236}">
                <a16:creationId xmlns:a16="http://schemas.microsoft.com/office/drawing/2014/main" id="{881B7D5F-7AD2-45F8-A6E9-CE833695EACF}"/>
              </a:ext>
            </a:extLst>
          </p:cNvPr>
          <p:cNvSpPr/>
          <p:nvPr/>
        </p:nvSpPr>
        <p:spPr>
          <a:xfrm>
            <a:off x="413693" y="472282"/>
            <a:ext cx="182880" cy="182880"/>
          </a:xfrm>
          <a:prstGeom prst="flowChartConnector">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03A18BAF-AE4F-40EE-A286-6718C1FAECB4}"/>
              </a:ext>
            </a:extLst>
          </p:cNvPr>
          <p:cNvSpPr/>
          <p:nvPr/>
        </p:nvSpPr>
        <p:spPr>
          <a:xfrm>
            <a:off x="762169" y="624682"/>
            <a:ext cx="3276432" cy="276999"/>
          </a:xfrm>
          <a:prstGeom prst="rect">
            <a:avLst/>
          </a:prstGeom>
        </p:spPr>
        <p:txBody>
          <a:bodyPr wrap="square">
            <a:spAutoFit/>
          </a:bodyPr>
          <a:lstStyle/>
          <a:p>
            <a:r>
              <a:rPr lang="ja-JP" altLang="en-US" sz="1200" b="1" dirty="0">
                <a:latin typeface="+mn-ea"/>
              </a:rPr>
              <a:t>社史･アーカイブ総合研究所 事務局</a:t>
            </a:r>
            <a:endParaRPr lang="en-US" altLang="ja-JP" sz="1200" b="1" dirty="0">
              <a:latin typeface="+mn-ea"/>
            </a:endParaRPr>
          </a:p>
        </p:txBody>
      </p:sp>
      <p:sp>
        <p:nvSpPr>
          <p:cNvPr id="14" name="正方形/長方形 13">
            <a:extLst>
              <a:ext uri="{FF2B5EF4-FFF2-40B4-BE49-F238E27FC236}">
                <a16:creationId xmlns:a16="http://schemas.microsoft.com/office/drawing/2014/main" id="{148A7331-E2BC-4A77-9BDD-EA5588F7428A}"/>
              </a:ext>
            </a:extLst>
          </p:cNvPr>
          <p:cNvSpPr/>
          <p:nvPr/>
        </p:nvSpPr>
        <p:spPr>
          <a:xfrm>
            <a:off x="66221" y="1323294"/>
            <a:ext cx="1655701" cy="307777"/>
          </a:xfrm>
          <a:prstGeom prst="rect">
            <a:avLst/>
          </a:prstGeom>
        </p:spPr>
        <p:txBody>
          <a:bodyPr wrap="square">
            <a:spAutoFit/>
          </a:bodyPr>
          <a:lstStyle/>
          <a:p>
            <a:r>
              <a:rPr lang="en-US" altLang="ja-JP" sz="1400" b="1" dirty="0">
                <a:latin typeface="+mn-ea"/>
              </a:rPr>
              <a:t>&lt;</a:t>
            </a:r>
            <a:r>
              <a:rPr lang="ja-JP" altLang="en-US" sz="1400" b="1" dirty="0">
                <a:latin typeface="+mn-ea"/>
              </a:rPr>
              <a:t>発表資料</a:t>
            </a:r>
            <a:r>
              <a:rPr lang="en-US" altLang="ja-JP" sz="1400" b="1" dirty="0">
                <a:latin typeface="+mn-ea"/>
              </a:rPr>
              <a:t>&gt;</a:t>
            </a:r>
          </a:p>
        </p:txBody>
      </p:sp>
      <p:sp>
        <p:nvSpPr>
          <p:cNvPr id="15" name="正方形/長方形 14">
            <a:hlinkClick r:id="rId3"/>
            <a:extLst>
              <a:ext uri="{FF2B5EF4-FFF2-40B4-BE49-F238E27FC236}">
                <a16:creationId xmlns:a16="http://schemas.microsoft.com/office/drawing/2014/main" id="{8C509D2E-F357-4253-8F02-DE6C0C57DD94}"/>
              </a:ext>
            </a:extLst>
          </p:cNvPr>
          <p:cNvSpPr/>
          <p:nvPr/>
        </p:nvSpPr>
        <p:spPr>
          <a:xfrm>
            <a:off x="5321146" y="982390"/>
            <a:ext cx="1574470" cy="253916"/>
          </a:xfrm>
          <a:prstGeom prst="rect">
            <a:avLst/>
          </a:prstGeom>
        </p:spPr>
        <p:txBody>
          <a:bodyPr wrap="none">
            <a:spAutoFit/>
          </a:bodyPr>
          <a:lstStyle/>
          <a:p>
            <a:r>
              <a:rPr lang="ja-JP" altLang="en-US" sz="1050" dirty="0">
                <a:latin typeface="游ゴシック 本文"/>
                <a:ea typeface="游ゴシック" panose="020B0400000000000000" pitchFamily="50" charset="-128"/>
              </a:rPr>
              <a:t>https://shashi-archive.jp/</a:t>
            </a:r>
          </a:p>
        </p:txBody>
      </p:sp>
      <p:sp>
        <p:nvSpPr>
          <p:cNvPr id="16" name="正方形/長方形 15">
            <a:hlinkClick r:id="rId3"/>
            <a:extLst>
              <a:ext uri="{FF2B5EF4-FFF2-40B4-BE49-F238E27FC236}">
                <a16:creationId xmlns:a16="http://schemas.microsoft.com/office/drawing/2014/main" id="{DB239EBE-6965-4D1D-8D41-32CCF5C6AF9E}"/>
              </a:ext>
            </a:extLst>
          </p:cNvPr>
          <p:cNvSpPr/>
          <p:nvPr/>
        </p:nvSpPr>
        <p:spPr>
          <a:xfrm>
            <a:off x="786640" y="975849"/>
            <a:ext cx="5163004" cy="338554"/>
          </a:xfrm>
          <a:prstGeom prst="rect">
            <a:avLst/>
          </a:prstGeom>
        </p:spPr>
        <p:txBody>
          <a:bodyPr wrap="square">
            <a:spAutoFit/>
          </a:bodyPr>
          <a:lstStyle/>
          <a:p>
            <a:r>
              <a:rPr lang="ja-JP" altLang="en-US" sz="800" dirty="0">
                <a:latin typeface="游ゴシック 本文"/>
              </a:rPr>
              <a:t>〒</a:t>
            </a:r>
            <a:r>
              <a:rPr lang="en-US" altLang="ja-JP" sz="800" dirty="0">
                <a:latin typeface="游ゴシック 本文"/>
              </a:rPr>
              <a:t>104-0033 </a:t>
            </a:r>
            <a:r>
              <a:rPr lang="ja-JP" altLang="en-US" sz="800" dirty="0">
                <a:latin typeface="游ゴシック 本文"/>
              </a:rPr>
              <a:t>東京都中央区新川１丁目８</a:t>
            </a:r>
            <a:r>
              <a:rPr lang="en-US" altLang="ja-JP" sz="800" dirty="0">
                <a:latin typeface="游ゴシック 本文"/>
              </a:rPr>
              <a:t>-</a:t>
            </a:r>
            <a:r>
              <a:rPr lang="ja-JP" altLang="en-US" sz="800" dirty="0">
                <a:latin typeface="游ゴシック 本文"/>
              </a:rPr>
              <a:t>８ アクロス新川ビル </a:t>
            </a:r>
            <a:r>
              <a:rPr lang="en-US" altLang="ja-JP" sz="800" dirty="0">
                <a:latin typeface="游ゴシック 本文"/>
              </a:rPr>
              <a:t>4F</a:t>
            </a:r>
          </a:p>
          <a:p>
            <a:r>
              <a:rPr lang="en-US" altLang="ja-JP" sz="800" dirty="0">
                <a:latin typeface="游ゴシック 本文"/>
              </a:rPr>
              <a:t>TEL 03-6824-9113   FAX 03-6824-9110     </a:t>
            </a:r>
            <a:r>
              <a:rPr lang="ja-JP" altLang="en-US" sz="800" dirty="0">
                <a:latin typeface="游ゴシック 本文"/>
              </a:rPr>
              <a:t> ✉ </a:t>
            </a:r>
            <a:r>
              <a:rPr lang="en-US" altLang="ja-JP" sz="800" dirty="0">
                <a:latin typeface="游ゴシック 本文"/>
                <a:hlinkClick r:id="rId4"/>
              </a:rPr>
              <a:t>info@shashi-archive.jp</a:t>
            </a:r>
            <a:r>
              <a:rPr lang="ja-JP" altLang="en-US" sz="800" dirty="0">
                <a:latin typeface="游ゴシック 本文"/>
              </a:rPr>
              <a:t>　担当</a:t>
            </a:r>
            <a:r>
              <a:rPr lang="ja-JP" altLang="en-US" sz="800" dirty="0" smtClean="0">
                <a:latin typeface="游ゴシック 本文"/>
              </a:rPr>
              <a:t>：</a:t>
            </a:r>
            <a:r>
              <a:rPr lang="ja-JP" altLang="en-US" sz="800" dirty="0">
                <a:latin typeface="游ゴシック 本文"/>
              </a:rPr>
              <a:t>鈴木</a:t>
            </a:r>
            <a:endParaRPr lang="en-US" altLang="ja-JP" sz="800" dirty="0">
              <a:latin typeface="游ゴシック 本文"/>
            </a:endParaRPr>
          </a:p>
        </p:txBody>
      </p:sp>
      <p:sp>
        <p:nvSpPr>
          <p:cNvPr id="17" name="正方形/長方形 16">
            <a:hlinkClick r:id="rId3"/>
            <a:extLst>
              <a:ext uri="{FF2B5EF4-FFF2-40B4-BE49-F238E27FC236}">
                <a16:creationId xmlns:a16="http://schemas.microsoft.com/office/drawing/2014/main" id="{F44E2344-5F0C-4676-84A9-DDB3CA294D3A}"/>
              </a:ext>
            </a:extLst>
          </p:cNvPr>
          <p:cNvSpPr/>
          <p:nvPr/>
        </p:nvSpPr>
        <p:spPr>
          <a:xfrm>
            <a:off x="5593018" y="1346378"/>
            <a:ext cx="1205735" cy="261610"/>
          </a:xfrm>
          <a:prstGeom prst="rect">
            <a:avLst/>
          </a:prstGeom>
        </p:spPr>
        <p:txBody>
          <a:bodyPr wrap="square">
            <a:spAutoFit/>
          </a:bodyPr>
          <a:lstStyle/>
          <a:p>
            <a:pPr algn="r"/>
            <a:r>
              <a:rPr lang="en-US" altLang="ja-JP" sz="1100" b="1" dirty="0" smtClean="0">
                <a:latin typeface="游ゴシック 本文"/>
                <a:ea typeface="游ゴシック" panose="020B0400000000000000" pitchFamily="50" charset="-128"/>
              </a:rPr>
              <a:t>2022</a:t>
            </a:r>
            <a:r>
              <a:rPr lang="ja-JP" altLang="en-US" sz="1100" b="1" dirty="0" smtClean="0">
                <a:latin typeface="游ゴシック 本文"/>
                <a:ea typeface="游ゴシック" panose="020B0400000000000000" pitchFamily="50" charset="-128"/>
              </a:rPr>
              <a:t>年</a:t>
            </a:r>
            <a:r>
              <a:rPr lang="en-US" altLang="ja-JP" sz="1100" b="1" dirty="0" smtClean="0">
                <a:latin typeface="游ゴシック 本文"/>
                <a:ea typeface="游ゴシック" panose="020B0400000000000000" pitchFamily="50" charset="-128"/>
              </a:rPr>
              <a:t>4</a:t>
            </a:r>
            <a:r>
              <a:rPr lang="ja-JP" altLang="en-US" sz="1100" b="1" dirty="0" smtClean="0">
                <a:latin typeface="游ゴシック 本文"/>
                <a:ea typeface="游ゴシック" panose="020B0400000000000000" pitchFamily="50" charset="-128"/>
              </a:rPr>
              <a:t>月</a:t>
            </a:r>
            <a:r>
              <a:rPr lang="en-US" altLang="ja-JP" sz="1100" b="1" dirty="0">
                <a:latin typeface="游ゴシック 本文"/>
                <a:ea typeface="游ゴシック" panose="020B0400000000000000" pitchFamily="50" charset="-128"/>
              </a:rPr>
              <a:t>28</a:t>
            </a:r>
            <a:r>
              <a:rPr lang="ja-JP" altLang="en-US" sz="1100" b="1" dirty="0" smtClean="0">
                <a:latin typeface="游ゴシック 本文"/>
                <a:ea typeface="游ゴシック" panose="020B0400000000000000" pitchFamily="50" charset="-128"/>
              </a:rPr>
              <a:t>日</a:t>
            </a:r>
            <a:endParaRPr lang="ja-JP" altLang="en-US" sz="1100" b="1" dirty="0">
              <a:latin typeface="游ゴシック 本文"/>
              <a:ea typeface="游ゴシック" panose="020B0400000000000000" pitchFamily="50" charset="-128"/>
            </a:endParaRPr>
          </a:p>
        </p:txBody>
      </p:sp>
      <p:sp>
        <p:nvSpPr>
          <p:cNvPr id="18" name="正方形/長方形 17">
            <a:hlinkClick r:id="rId3"/>
            <a:extLst>
              <a:ext uri="{FF2B5EF4-FFF2-40B4-BE49-F238E27FC236}">
                <a16:creationId xmlns:a16="http://schemas.microsoft.com/office/drawing/2014/main" id="{971F9F9F-1A98-4A53-94FA-73D7BE809E9A}"/>
              </a:ext>
            </a:extLst>
          </p:cNvPr>
          <p:cNvSpPr/>
          <p:nvPr/>
        </p:nvSpPr>
        <p:spPr>
          <a:xfrm>
            <a:off x="6064363" y="1158116"/>
            <a:ext cx="704039" cy="253916"/>
          </a:xfrm>
          <a:prstGeom prst="rect">
            <a:avLst/>
          </a:prstGeom>
        </p:spPr>
        <p:txBody>
          <a:bodyPr wrap="none">
            <a:spAutoFit/>
          </a:bodyPr>
          <a:lstStyle/>
          <a:p>
            <a:r>
              <a:rPr lang="en-US" altLang="ja-JP" sz="1050" dirty="0" smtClean="0">
                <a:latin typeface="游ゴシック 本文"/>
                <a:ea typeface="游ゴシック" panose="020B0400000000000000" pitchFamily="50" charset="-128"/>
              </a:rPr>
              <a:t>No.00029</a:t>
            </a:r>
            <a:endParaRPr lang="ja-JP" altLang="en-US" sz="1050" dirty="0">
              <a:latin typeface="游ゴシック 本文"/>
              <a:ea typeface="游ゴシック" panose="020B0400000000000000" pitchFamily="50" charset="-128"/>
            </a:endParaRPr>
          </a:p>
        </p:txBody>
      </p:sp>
      <p:sp>
        <p:nvSpPr>
          <p:cNvPr id="19" name="四角形: 角を丸くする 18">
            <a:extLst>
              <a:ext uri="{FF2B5EF4-FFF2-40B4-BE49-F238E27FC236}">
                <a16:creationId xmlns:a16="http://schemas.microsoft.com/office/drawing/2014/main" id="{771E9773-012D-4D67-A74A-B5FFE4CCF109}"/>
              </a:ext>
            </a:extLst>
          </p:cNvPr>
          <p:cNvSpPr/>
          <p:nvPr/>
        </p:nvSpPr>
        <p:spPr>
          <a:xfrm>
            <a:off x="249100" y="1583293"/>
            <a:ext cx="6431559" cy="1343252"/>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a:extLst>
              <a:ext uri="{FF2B5EF4-FFF2-40B4-BE49-F238E27FC236}">
                <a16:creationId xmlns:a16="http://schemas.microsoft.com/office/drawing/2014/main" id="{A0C5D156-B1D9-4C0B-A08D-7C67C400A01A}"/>
              </a:ext>
            </a:extLst>
          </p:cNvPr>
          <p:cNvSpPr/>
          <p:nvPr/>
        </p:nvSpPr>
        <p:spPr>
          <a:xfrm>
            <a:off x="-125580" y="1683346"/>
            <a:ext cx="6858000" cy="481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ln w="9525">
                  <a:solidFill>
                    <a:schemeClr val="tx1"/>
                  </a:solidFill>
                </a:ln>
                <a:solidFill>
                  <a:schemeClr val="tx1"/>
                </a:solidFill>
                <a:latin typeface="游ゴシック Medium" panose="020B0500000000000000" pitchFamily="50" charset="-128"/>
                <a:ea typeface="游ゴシック Medium" panose="020B0500000000000000" pitchFamily="50" charset="-128"/>
                <a:cs typeface="Arial" panose="020B0604020202020204" pitchFamily="34" charset="0"/>
              </a:rPr>
              <a:t>- </a:t>
            </a:r>
            <a:r>
              <a:rPr kumimoji="1" lang="ja-JP" altLang="en-US" sz="2000" dirty="0">
                <a:ln w="9525">
                  <a:solidFill>
                    <a:schemeClr val="tx1"/>
                  </a:solidFill>
                </a:ln>
                <a:solidFill>
                  <a:schemeClr val="tx1"/>
                </a:solidFill>
                <a:latin typeface="游ゴシック Medium" panose="020B0500000000000000" pitchFamily="50" charset="-128"/>
                <a:ea typeface="游ゴシック Medium" panose="020B0500000000000000" pitchFamily="50" charset="-128"/>
                <a:cs typeface="Arial" panose="020B0604020202020204" pitchFamily="34" charset="0"/>
              </a:rPr>
              <a:t>社史・アーカイブ総合</a:t>
            </a:r>
            <a:r>
              <a:rPr kumimoji="1" lang="ja-JP" altLang="en-US" sz="2000" dirty="0" smtClean="0">
                <a:ln w="9525">
                  <a:solidFill>
                    <a:schemeClr val="tx1"/>
                  </a:solidFill>
                </a:ln>
                <a:solidFill>
                  <a:schemeClr val="tx1"/>
                </a:solidFill>
                <a:latin typeface="游ゴシック Medium" panose="020B0500000000000000" pitchFamily="50" charset="-128"/>
                <a:ea typeface="游ゴシック Medium" panose="020B0500000000000000" pitchFamily="50" charset="-128"/>
                <a:cs typeface="Arial" panose="020B0604020202020204" pitchFamily="34" charset="0"/>
              </a:rPr>
              <a:t>研究所 </a:t>
            </a:r>
            <a:r>
              <a:rPr kumimoji="1" lang="en-US" altLang="ja-JP" sz="2000" dirty="0">
                <a:ln w="9525">
                  <a:solidFill>
                    <a:schemeClr val="tx1"/>
                  </a:solidFill>
                </a:ln>
                <a:solidFill>
                  <a:schemeClr val="tx1"/>
                </a:solidFill>
                <a:latin typeface="游ゴシック Medium" panose="020B0500000000000000" pitchFamily="50" charset="-128"/>
                <a:ea typeface="游ゴシック Medium" panose="020B0500000000000000" pitchFamily="50" charset="-128"/>
                <a:cs typeface="Arial" panose="020B0604020202020204" pitchFamily="34" charset="0"/>
              </a:rPr>
              <a:t>-</a:t>
            </a:r>
            <a:endParaRPr kumimoji="1" lang="ja-JP" altLang="en-US" sz="2000" dirty="0">
              <a:ln w="9525">
                <a:solidFill>
                  <a:schemeClr val="tx1"/>
                </a:solidFill>
              </a:ln>
              <a:solidFill>
                <a:schemeClr val="tx1"/>
              </a:solidFill>
              <a:latin typeface="游ゴシック Medium" panose="020B0500000000000000" pitchFamily="50" charset="-128"/>
              <a:ea typeface="游ゴシック Medium" panose="020B0500000000000000" pitchFamily="50" charset="-128"/>
              <a:cs typeface="Arial" panose="020B0604020202020204" pitchFamily="34" charset="0"/>
            </a:endParaRPr>
          </a:p>
        </p:txBody>
      </p:sp>
      <p:sp>
        <p:nvSpPr>
          <p:cNvPr id="30" name="正方形/長方形 29">
            <a:extLst>
              <a:ext uri="{FF2B5EF4-FFF2-40B4-BE49-F238E27FC236}">
                <a16:creationId xmlns:a16="http://schemas.microsoft.com/office/drawing/2014/main" id="{7E476920-66C1-4D86-AABF-E178964C6292}"/>
              </a:ext>
            </a:extLst>
          </p:cNvPr>
          <p:cNvSpPr/>
          <p:nvPr/>
        </p:nvSpPr>
        <p:spPr>
          <a:xfrm flipV="1">
            <a:off x="0" y="9456532"/>
            <a:ext cx="6858000" cy="45719"/>
          </a:xfrm>
          <a:prstGeom prst="rect">
            <a:avLst/>
          </a:prstGeom>
          <a:solidFill>
            <a:srgbClr val="00B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a:extLst>
              <a:ext uri="{FF2B5EF4-FFF2-40B4-BE49-F238E27FC236}">
                <a16:creationId xmlns:a16="http://schemas.microsoft.com/office/drawing/2014/main" id="{2ABB48AD-D67A-4066-A36B-58B14C600C56}"/>
              </a:ext>
            </a:extLst>
          </p:cNvPr>
          <p:cNvSpPr/>
          <p:nvPr/>
        </p:nvSpPr>
        <p:spPr>
          <a:xfrm>
            <a:off x="1044926" y="9597233"/>
            <a:ext cx="4768148" cy="246221"/>
          </a:xfrm>
          <a:prstGeom prst="rect">
            <a:avLst/>
          </a:prstGeom>
        </p:spPr>
        <p:txBody>
          <a:bodyPr wrap="square">
            <a:spAutoFit/>
          </a:bodyPr>
          <a:lstStyle/>
          <a:p>
            <a:pPr algn="ctr"/>
            <a:r>
              <a:rPr lang="en-US" altLang="ja-JP" sz="1000" dirty="0">
                <a:solidFill>
                  <a:srgbClr val="000000"/>
                </a:solidFill>
                <a:latin typeface="Times New Roman" panose="02020603050405020304" pitchFamily="18" charset="0"/>
                <a:ea typeface="Meiryo" panose="020B0604030504040204" pitchFamily="50" charset="-128"/>
                <a:cs typeface="Times New Roman" panose="02020603050405020304" pitchFamily="18" charset="0"/>
              </a:rPr>
              <a:t>©</a:t>
            </a:r>
            <a:r>
              <a:rPr lang="en-US" altLang="ja-JP" sz="1000" dirty="0" smtClean="0">
                <a:solidFill>
                  <a:srgbClr val="000000"/>
                </a:solidFill>
                <a:latin typeface="Times New Roman" panose="02020603050405020304" pitchFamily="18" charset="0"/>
                <a:ea typeface="Meiryo" panose="020B0604030504040204" pitchFamily="50" charset="-128"/>
                <a:cs typeface="Times New Roman" panose="02020603050405020304" pitchFamily="18" charset="0"/>
              </a:rPr>
              <a:t>2022 </a:t>
            </a:r>
            <a:r>
              <a:rPr lang="en-US" altLang="ja-JP" sz="1000" dirty="0">
                <a:solidFill>
                  <a:srgbClr val="000000"/>
                </a:solidFill>
                <a:latin typeface="Times New Roman" panose="02020603050405020304" pitchFamily="18" charset="0"/>
                <a:ea typeface="Meiryo" panose="020B0604030504040204" pitchFamily="50" charset="-128"/>
                <a:cs typeface="Times New Roman" panose="02020603050405020304" pitchFamily="18" charset="0"/>
              </a:rPr>
              <a:t>Corporate Histories and Archives Research Institute, All Rights Reserved.</a:t>
            </a:r>
            <a:endParaRPr lang="ja-JP" altLang="en-US" sz="1000" dirty="0">
              <a:latin typeface="Times New Roman" panose="02020603050405020304" pitchFamily="18" charset="0"/>
              <a:cs typeface="Times New Roman" panose="02020603050405020304" pitchFamily="18" charset="0"/>
            </a:endParaRPr>
          </a:p>
        </p:txBody>
      </p:sp>
      <p:sp>
        <p:nvSpPr>
          <p:cNvPr id="23" name="テキスト ボックス 22"/>
          <p:cNvSpPr txBox="1"/>
          <p:nvPr/>
        </p:nvSpPr>
        <p:spPr>
          <a:xfrm>
            <a:off x="-125581" y="2162794"/>
            <a:ext cx="7276345" cy="738664"/>
          </a:xfrm>
          <a:prstGeom prst="rect">
            <a:avLst/>
          </a:prstGeom>
          <a:noFill/>
        </p:spPr>
        <p:txBody>
          <a:bodyPr wrap="square" rtlCol="0">
            <a:spAutoFit/>
          </a:bodyPr>
          <a:lstStyle/>
          <a:p>
            <a:pPr algn="ctr"/>
            <a:r>
              <a:rPr lang="ja-JP" altLang="en-US" b="1" dirty="0">
                <a:latin typeface="+mn-ea"/>
              </a:rPr>
              <a:t>社史の形式をどうする</a:t>
            </a:r>
            <a:r>
              <a:rPr lang="ja-JP" altLang="en-US" b="1" dirty="0" smtClean="0">
                <a:latin typeface="+mn-ea"/>
              </a:rPr>
              <a:t>か　その</a:t>
            </a:r>
            <a:r>
              <a:rPr lang="en-US" altLang="ja-JP" b="1" dirty="0">
                <a:latin typeface="+mn-ea"/>
              </a:rPr>
              <a:t>2</a:t>
            </a:r>
            <a:endParaRPr kumimoji="1" lang="ja-JP" altLang="en-US" b="1" dirty="0">
              <a:latin typeface="+mn-ea"/>
            </a:endParaRPr>
          </a:p>
          <a:p>
            <a:pPr algn="ctr"/>
            <a:r>
              <a:rPr lang="ja-JP" altLang="en-US" sz="2400" b="1" dirty="0" smtClean="0">
                <a:latin typeface="+mn-ea"/>
              </a:rPr>
              <a:t>ケース入り社史の推移</a:t>
            </a:r>
            <a:endParaRPr kumimoji="1" lang="ja-JP" altLang="en-US" sz="2400" b="1" dirty="0">
              <a:latin typeface="+mn-ea"/>
            </a:endParaRPr>
          </a:p>
        </p:txBody>
      </p:sp>
      <p:sp>
        <p:nvSpPr>
          <p:cNvPr id="32" name="正方形/長方形 31"/>
          <p:cNvSpPr/>
          <p:nvPr/>
        </p:nvSpPr>
        <p:spPr>
          <a:xfrm>
            <a:off x="413692" y="3203218"/>
            <a:ext cx="6022965" cy="6986528"/>
          </a:xfrm>
          <a:prstGeom prst="rect">
            <a:avLst/>
          </a:prstGeom>
        </p:spPr>
        <p:txBody>
          <a:bodyPr wrap="square">
            <a:spAutoFit/>
          </a:bodyPr>
          <a:lstStyle/>
          <a:p>
            <a:pPr fontAlgn="base"/>
            <a:r>
              <a:rPr lang="ja-JP" altLang="en-US" sz="1400" dirty="0">
                <a:latin typeface="+mn-ea"/>
              </a:rPr>
              <a:t>　</a:t>
            </a:r>
            <a:r>
              <a:rPr lang="ja-JP" altLang="ja-JP" sz="1400" dirty="0">
                <a:latin typeface="+mn-ea"/>
              </a:rPr>
              <a:t>社史と</a:t>
            </a:r>
            <a:r>
              <a:rPr lang="ja-JP" altLang="ja-JP" sz="1400" dirty="0" smtClean="0">
                <a:latin typeface="+mn-ea"/>
              </a:rPr>
              <a:t>言えば</a:t>
            </a:r>
            <a:r>
              <a:rPr lang="ja-JP" altLang="en-US" sz="1400" dirty="0" smtClean="0">
                <a:latin typeface="+mn-ea"/>
              </a:rPr>
              <a:t>、箱入りの百科事典のような上製</a:t>
            </a:r>
            <a:r>
              <a:rPr lang="ja-JP" altLang="ja-JP" sz="1400" dirty="0" smtClean="0">
                <a:latin typeface="+mn-ea"/>
              </a:rPr>
              <a:t>本</a:t>
            </a:r>
            <a:r>
              <a:rPr lang="ja-JP" altLang="en-US" sz="1400" dirty="0" smtClean="0">
                <a:latin typeface="+mn-ea"/>
              </a:rPr>
              <a:t>の</a:t>
            </a:r>
            <a:r>
              <a:rPr lang="ja-JP" altLang="ja-JP" sz="1400" dirty="0" smtClean="0">
                <a:latin typeface="+mn-ea"/>
              </a:rPr>
              <a:t>ケース</a:t>
            </a:r>
            <a:r>
              <a:rPr lang="ja-JP" altLang="en-US" sz="1400" dirty="0" smtClean="0">
                <a:latin typeface="+mn-ea"/>
              </a:rPr>
              <a:t>に入った</a:t>
            </a:r>
            <a:r>
              <a:rPr lang="ja-JP" altLang="ja-JP" sz="1400" dirty="0" smtClean="0">
                <a:latin typeface="+mn-ea"/>
              </a:rPr>
              <a:t>イメージ</a:t>
            </a:r>
            <a:r>
              <a:rPr lang="ja-JP" altLang="en-US" sz="1400" dirty="0" smtClean="0">
                <a:latin typeface="+mn-ea"/>
              </a:rPr>
              <a:t>が強かった</a:t>
            </a:r>
            <a:r>
              <a:rPr lang="ja-JP" altLang="ja-JP" sz="1400" dirty="0" smtClean="0">
                <a:latin typeface="+mn-ea"/>
              </a:rPr>
              <a:t>時代</a:t>
            </a:r>
            <a:r>
              <a:rPr lang="ja-JP" altLang="ja-JP" sz="1400" dirty="0">
                <a:latin typeface="+mn-ea"/>
              </a:rPr>
              <a:t>から</a:t>
            </a:r>
            <a:r>
              <a:rPr lang="ja-JP" altLang="ja-JP" sz="1400" dirty="0" smtClean="0">
                <a:latin typeface="+mn-ea"/>
              </a:rPr>
              <a:t>、</a:t>
            </a:r>
            <a:r>
              <a:rPr lang="ja-JP" altLang="en-US" sz="1400" dirty="0" smtClean="0">
                <a:latin typeface="+mn-ea"/>
              </a:rPr>
              <a:t>ここ数年は</a:t>
            </a:r>
            <a:r>
              <a:rPr lang="ja-JP" altLang="ja-JP" sz="1400" dirty="0" smtClean="0">
                <a:latin typeface="+mn-ea"/>
              </a:rPr>
              <a:t>並製本が</a:t>
            </a:r>
            <a:r>
              <a:rPr lang="ja-JP" altLang="en-US" sz="1400" dirty="0" smtClean="0">
                <a:latin typeface="+mn-ea"/>
              </a:rPr>
              <a:t>約</a:t>
            </a:r>
            <a:r>
              <a:rPr lang="ja-JP" altLang="ja-JP" sz="1400" dirty="0" smtClean="0">
                <a:latin typeface="+mn-ea"/>
              </a:rPr>
              <a:t>７割</a:t>
            </a:r>
            <a:r>
              <a:rPr lang="ja-JP" altLang="ja-JP" sz="1400" dirty="0">
                <a:latin typeface="+mn-ea"/>
              </a:rPr>
              <a:t>を占めるよう</a:t>
            </a:r>
            <a:r>
              <a:rPr lang="ja-JP" altLang="ja-JP" sz="1400" dirty="0" smtClean="0">
                <a:latin typeface="+mn-ea"/>
              </a:rPr>
              <a:t>に</a:t>
            </a:r>
            <a:r>
              <a:rPr lang="ja-JP" altLang="en-US" sz="1400" dirty="0" smtClean="0">
                <a:latin typeface="+mn-ea"/>
              </a:rPr>
              <a:t>変化しています。</a:t>
            </a:r>
            <a:endParaRPr lang="en-US" altLang="ja-JP" sz="1400" dirty="0" smtClean="0">
              <a:latin typeface="+mn-ea"/>
            </a:endParaRPr>
          </a:p>
          <a:p>
            <a:pPr fontAlgn="base"/>
            <a:endParaRPr lang="en-US" altLang="ja-JP" sz="1400" dirty="0">
              <a:latin typeface="+mn-ea"/>
            </a:endParaRPr>
          </a:p>
          <a:p>
            <a:pPr fontAlgn="base"/>
            <a:r>
              <a:rPr lang="ja-JP" altLang="en-US" sz="1400" dirty="0" smtClean="0">
                <a:latin typeface="+mn-ea"/>
              </a:rPr>
              <a:t>　この</a:t>
            </a:r>
            <a:r>
              <a:rPr lang="en-US" altLang="ja-JP" sz="1400" dirty="0" smtClean="0">
                <a:latin typeface="+mn-ea"/>
              </a:rPr>
              <a:t>25</a:t>
            </a:r>
            <a:r>
              <a:rPr lang="ja-JP" altLang="en-US" sz="1400" dirty="0" smtClean="0">
                <a:latin typeface="+mn-ea"/>
              </a:rPr>
              <a:t>年で社史が上製本中心から並製本中心に変わったことに呼応するかのように</a:t>
            </a:r>
            <a:r>
              <a:rPr lang="ja-JP" altLang="ja-JP" sz="1400" dirty="0" smtClean="0">
                <a:latin typeface="+mn-ea"/>
              </a:rPr>
              <a:t>、ケース</a:t>
            </a:r>
            <a:r>
              <a:rPr lang="ja-JP" altLang="en-US" sz="1400" dirty="0" smtClean="0">
                <a:latin typeface="+mn-ea"/>
              </a:rPr>
              <a:t>入り社史も</a:t>
            </a:r>
            <a:r>
              <a:rPr lang="ja-JP" altLang="ja-JP" sz="1400" dirty="0" smtClean="0">
                <a:latin typeface="+mn-ea"/>
              </a:rPr>
              <a:t>徐々</a:t>
            </a:r>
            <a:r>
              <a:rPr lang="ja-JP" altLang="ja-JP" sz="1400" dirty="0">
                <a:latin typeface="+mn-ea"/>
              </a:rPr>
              <a:t>に</a:t>
            </a:r>
            <a:r>
              <a:rPr lang="ja-JP" altLang="ja-JP" sz="1400" dirty="0" smtClean="0">
                <a:latin typeface="+mn-ea"/>
              </a:rPr>
              <a:t>減って</a:t>
            </a:r>
            <a:r>
              <a:rPr lang="ja-JP" altLang="en-US" sz="1400" dirty="0" smtClean="0">
                <a:latin typeface="+mn-ea"/>
              </a:rPr>
              <a:t>います</a:t>
            </a:r>
            <a:r>
              <a:rPr lang="ja-JP" altLang="ja-JP" sz="1400" dirty="0" smtClean="0">
                <a:latin typeface="+mn-ea"/>
              </a:rPr>
              <a:t>。</a:t>
            </a:r>
            <a:endParaRPr lang="en-US" altLang="ja-JP" sz="1400" dirty="0" smtClean="0">
              <a:latin typeface="+mn-ea"/>
            </a:endParaRPr>
          </a:p>
          <a:p>
            <a:pPr fontAlgn="base"/>
            <a:endParaRPr lang="en-US" altLang="ja-JP" sz="1400" dirty="0">
              <a:latin typeface="+mn-ea"/>
            </a:endParaRPr>
          </a:p>
          <a:p>
            <a:pPr fontAlgn="base"/>
            <a:endParaRPr lang="en-US" altLang="ja-JP" sz="1400" dirty="0" smtClean="0">
              <a:latin typeface="+mn-ea"/>
            </a:endParaRPr>
          </a:p>
          <a:p>
            <a:pPr fontAlgn="base"/>
            <a:endParaRPr lang="en-US" altLang="ja-JP" sz="1400" dirty="0">
              <a:latin typeface="+mn-ea"/>
            </a:endParaRPr>
          </a:p>
          <a:p>
            <a:pPr fontAlgn="base"/>
            <a:endParaRPr lang="en-US" altLang="ja-JP" sz="1400" dirty="0" smtClean="0">
              <a:latin typeface="+mn-ea"/>
            </a:endParaRPr>
          </a:p>
          <a:p>
            <a:pPr fontAlgn="base"/>
            <a:endParaRPr lang="en-US" altLang="ja-JP" sz="1400" dirty="0">
              <a:latin typeface="+mn-ea"/>
            </a:endParaRPr>
          </a:p>
          <a:p>
            <a:pPr fontAlgn="base"/>
            <a:endParaRPr lang="en-US" altLang="ja-JP" sz="1400" dirty="0" smtClean="0">
              <a:latin typeface="+mn-ea"/>
            </a:endParaRPr>
          </a:p>
          <a:p>
            <a:pPr fontAlgn="base"/>
            <a:endParaRPr lang="en-US" altLang="ja-JP" sz="1400" dirty="0">
              <a:latin typeface="+mn-ea"/>
            </a:endParaRPr>
          </a:p>
          <a:p>
            <a:pPr fontAlgn="base"/>
            <a:r>
              <a:rPr lang="ja-JP" altLang="en-US" sz="1400" dirty="0" smtClean="0">
                <a:latin typeface="+mn-ea"/>
              </a:rPr>
              <a:t>　</a:t>
            </a:r>
            <a:endParaRPr lang="en-US" altLang="ja-JP" sz="1400" dirty="0" smtClean="0">
              <a:latin typeface="+mn-ea"/>
            </a:endParaRPr>
          </a:p>
          <a:p>
            <a:pPr fontAlgn="base"/>
            <a:endParaRPr lang="en-US" altLang="ja-JP" sz="1400" dirty="0">
              <a:latin typeface="+mn-ea"/>
            </a:endParaRPr>
          </a:p>
          <a:p>
            <a:pPr fontAlgn="base"/>
            <a:endParaRPr lang="en-US" altLang="ja-JP" sz="1400" dirty="0" smtClean="0">
              <a:latin typeface="+mn-ea"/>
            </a:endParaRPr>
          </a:p>
          <a:p>
            <a:pPr fontAlgn="base"/>
            <a:endParaRPr lang="en-US" altLang="ja-JP" sz="1400" dirty="0">
              <a:latin typeface="+mn-ea"/>
            </a:endParaRPr>
          </a:p>
          <a:p>
            <a:pPr fontAlgn="base"/>
            <a:endParaRPr lang="en-US" altLang="ja-JP" sz="1400" dirty="0" smtClean="0">
              <a:latin typeface="+mn-ea"/>
            </a:endParaRPr>
          </a:p>
          <a:p>
            <a:pPr fontAlgn="base"/>
            <a:endParaRPr lang="en-US" altLang="ja-JP" sz="1400" dirty="0">
              <a:latin typeface="+mn-ea"/>
            </a:endParaRPr>
          </a:p>
          <a:p>
            <a:pPr fontAlgn="base"/>
            <a:endParaRPr lang="en-US" altLang="ja-JP" sz="1400" dirty="0" smtClean="0">
              <a:latin typeface="+mn-ea"/>
            </a:endParaRPr>
          </a:p>
          <a:p>
            <a:pPr fontAlgn="base"/>
            <a:r>
              <a:rPr lang="ja-JP" altLang="en-US" sz="1400" dirty="0">
                <a:latin typeface="+mn-ea"/>
              </a:rPr>
              <a:t>　</a:t>
            </a:r>
            <a:endParaRPr lang="en-US" altLang="ja-JP" sz="1400" dirty="0" smtClean="0">
              <a:latin typeface="+mn-ea"/>
            </a:endParaRPr>
          </a:p>
          <a:p>
            <a:pPr fontAlgn="base"/>
            <a:endParaRPr lang="en-US" altLang="ja-JP" sz="1400" dirty="0">
              <a:latin typeface="+mn-ea"/>
            </a:endParaRPr>
          </a:p>
          <a:p>
            <a:pPr fontAlgn="base"/>
            <a:r>
              <a:rPr lang="ja-JP" altLang="en-US" sz="1400" dirty="0" smtClean="0">
                <a:latin typeface="+mn-ea"/>
              </a:rPr>
              <a:t>   ただ</a:t>
            </a:r>
            <a:r>
              <a:rPr lang="ja-JP" altLang="ja-JP" sz="1400" dirty="0" smtClean="0">
                <a:latin typeface="+mn-ea"/>
              </a:rPr>
              <a:t>、</a:t>
            </a:r>
            <a:r>
              <a:rPr lang="ja-JP" altLang="ja-JP" sz="1400" dirty="0">
                <a:latin typeface="+mn-ea"/>
              </a:rPr>
              <a:t>並製本の全てがケース無しと</a:t>
            </a:r>
            <a:r>
              <a:rPr lang="ja-JP" altLang="ja-JP" sz="1400" dirty="0" smtClean="0">
                <a:latin typeface="+mn-ea"/>
              </a:rPr>
              <a:t>いう</a:t>
            </a:r>
            <a:r>
              <a:rPr lang="ja-JP" altLang="en-US" sz="1400" dirty="0" smtClean="0">
                <a:latin typeface="+mn-ea"/>
              </a:rPr>
              <a:t>わけ</a:t>
            </a:r>
            <a:r>
              <a:rPr lang="ja-JP" altLang="ja-JP" sz="1400" dirty="0" smtClean="0">
                <a:latin typeface="+mn-ea"/>
              </a:rPr>
              <a:t>では</a:t>
            </a:r>
            <a:r>
              <a:rPr lang="ja-JP" altLang="en-US" sz="1400" dirty="0" smtClean="0">
                <a:latin typeface="+mn-ea"/>
              </a:rPr>
              <a:t>ありません。上記の図に示したように、</a:t>
            </a:r>
            <a:r>
              <a:rPr lang="ja-JP" altLang="ja-JP" sz="1400" dirty="0" smtClean="0">
                <a:latin typeface="+mn-ea"/>
              </a:rPr>
              <a:t>ケース</a:t>
            </a:r>
            <a:r>
              <a:rPr lang="ja-JP" altLang="ja-JP" sz="1400" dirty="0">
                <a:latin typeface="+mn-ea"/>
              </a:rPr>
              <a:t>に入ったものも</a:t>
            </a:r>
            <a:r>
              <a:rPr lang="ja-JP" altLang="ja-JP" sz="1400" dirty="0" smtClean="0">
                <a:latin typeface="+mn-ea"/>
              </a:rPr>
              <a:t>かなり</a:t>
            </a:r>
            <a:r>
              <a:rPr lang="ja-JP" altLang="en-US" sz="1400" dirty="0" smtClean="0">
                <a:latin typeface="+mn-ea"/>
              </a:rPr>
              <a:t>ある</a:t>
            </a:r>
            <a:r>
              <a:rPr lang="ja-JP" altLang="ja-JP" sz="1400" dirty="0" smtClean="0">
                <a:latin typeface="+mn-ea"/>
              </a:rPr>
              <a:t>ことから</a:t>
            </a:r>
            <a:r>
              <a:rPr lang="ja-JP" altLang="en-US" sz="1400" dirty="0" smtClean="0">
                <a:latin typeface="+mn-ea"/>
              </a:rPr>
              <a:t>、</a:t>
            </a:r>
            <a:r>
              <a:rPr lang="ja-JP" altLang="ja-JP" sz="1400" dirty="0" smtClean="0">
                <a:latin typeface="+mn-ea"/>
              </a:rPr>
              <a:t>ケース</a:t>
            </a:r>
            <a:r>
              <a:rPr lang="ja-JP" altLang="ja-JP" sz="1400" dirty="0">
                <a:latin typeface="+mn-ea"/>
              </a:rPr>
              <a:t>入り社史の比率はここ</a:t>
            </a:r>
            <a:r>
              <a:rPr lang="en-US" altLang="ja-JP" sz="1400" dirty="0">
                <a:latin typeface="+mn-ea"/>
              </a:rPr>
              <a:t>10</a:t>
            </a:r>
            <a:r>
              <a:rPr lang="ja-JP" altLang="ja-JP" sz="1400" dirty="0">
                <a:latin typeface="+mn-ea"/>
              </a:rPr>
              <a:t>年ほどあまり減ることなく推移して</a:t>
            </a:r>
            <a:r>
              <a:rPr lang="ja-JP" altLang="ja-JP" sz="1400" dirty="0" smtClean="0">
                <a:latin typeface="+mn-ea"/>
              </a:rPr>
              <a:t>い</a:t>
            </a:r>
            <a:r>
              <a:rPr lang="ja-JP" altLang="en-US" sz="1400" dirty="0" smtClean="0">
                <a:latin typeface="+mn-ea"/>
              </a:rPr>
              <a:t>ます</a:t>
            </a:r>
            <a:r>
              <a:rPr lang="ja-JP" altLang="ja-JP" sz="1400" dirty="0" smtClean="0">
                <a:latin typeface="+mn-ea"/>
              </a:rPr>
              <a:t>。</a:t>
            </a:r>
            <a:endParaRPr lang="en-US" altLang="ja-JP" sz="1400" dirty="0" smtClean="0">
              <a:latin typeface="+mn-ea"/>
            </a:endParaRPr>
          </a:p>
          <a:p>
            <a:pPr fontAlgn="base"/>
            <a:r>
              <a:rPr lang="en-US" altLang="ja-JP" sz="1400" dirty="0">
                <a:latin typeface="+mn-ea"/>
              </a:rPr>
              <a:t/>
            </a:r>
            <a:br>
              <a:rPr lang="en-US" altLang="ja-JP" sz="1400" dirty="0">
                <a:latin typeface="+mn-ea"/>
              </a:rPr>
            </a:br>
            <a:r>
              <a:rPr lang="ja-JP" altLang="en-US" sz="1400" dirty="0" smtClean="0">
                <a:latin typeface="+mn-ea"/>
              </a:rPr>
              <a:t>　特徴は、</a:t>
            </a:r>
            <a:r>
              <a:rPr lang="ja-JP" altLang="ja-JP" sz="1400" dirty="0" smtClean="0">
                <a:latin typeface="+mn-ea"/>
              </a:rPr>
              <a:t>かつて</a:t>
            </a:r>
            <a:r>
              <a:rPr lang="ja-JP" altLang="ja-JP" sz="1400" dirty="0">
                <a:latin typeface="+mn-ea"/>
              </a:rPr>
              <a:t>の箱入りと異なり</a:t>
            </a:r>
            <a:r>
              <a:rPr lang="ja-JP" altLang="ja-JP" sz="1400" dirty="0" smtClean="0">
                <a:latin typeface="+mn-ea"/>
              </a:rPr>
              <a:t>、プラス</a:t>
            </a:r>
            <a:r>
              <a:rPr lang="ja-JP" altLang="en-US" sz="1400" dirty="0" smtClean="0">
                <a:latin typeface="+mn-ea"/>
              </a:rPr>
              <a:t>チ</a:t>
            </a:r>
            <a:r>
              <a:rPr lang="ja-JP" altLang="ja-JP" sz="1400" dirty="0" smtClean="0">
                <a:latin typeface="+mn-ea"/>
              </a:rPr>
              <a:t>ックケース</a:t>
            </a:r>
            <a:r>
              <a:rPr lang="ja-JP" altLang="ja-JP" sz="1400" dirty="0">
                <a:latin typeface="+mn-ea"/>
              </a:rPr>
              <a:t>に入って</a:t>
            </a:r>
            <a:r>
              <a:rPr lang="ja-JP" altLang="ja-JP" sz="1400" dirty="0" smtClean="0">
                <a:latin typeface="+mn-ea"/>
              </a:rPr>
              <a:t>いる</a:t>
            </a:r>
            <a:r>
              <a:rPr lang="ja-JP" altLang="en-US" sz="1400" dirty="0" smtClean="0">
                <a:latin typeface="+mn-ea"/>
              </a:rPr>
              <a:t>形態</a:t>
            </a:r>
            <a:r>
              <a:rPr lang="ja-JP" altLang="ja-JP" sz="1400" dirty="0" smtClean="0">
                <a:latin typeface="+mn-ea"/>
              </a:rPr>
              <a:t>の</a:t>
            </a:r>
            <a:r>
              <a:rPr lang="ja-JP" altLang="ja-JP" sz="1400" dirty="0">
                <a:latin typeface="+mn-ea"/>
              </a:rPr>
              <a:t>ものが増えて</a:t>
            </a:r>
            <a:r>
              <a:rPr lang="ja-JP" altLang="ja-JP" sz="1400" dirty="0" smtClean="0">
                <a:latin typeface="+mn-ea"/>
              </a:rPr>
              <a:t>きてい</a:t>
            </a:r>
            <a:r>
              <a:rPr lang="ja-JP" altLang="en-US" sz="1400" dirty="0" smtClean="0">
                <a:latin typeface="+mn-ea"/>
              </a:rPr>
              <a:t>ることです</a:t>
            </a:r>
            <a:r>
              <a:rPr lang="ja-JP" altLang="ja-JP" sz="1400" dirty="0" smtClean="0">
                <a:latin typeface="+mn-ea"/>
              </a:rPr>
              <a:t>。</a:t>
            </a:r>
            <a:endParaRPr lang="ja-JP" altLang="ja-JP" sz="1400" dirty="0">
              <a:latin typeface="+mn-ea"/>
            </a:endParaRPr>
          </a:p>
          <a:p>
            <a:pPr fontAlgn="base"/>
            <a:endParaRPr lang="en-US" altLang="ja-JP" sz="1400" dirty="0"/>
          </a:p>
          <a:p>
            <a:pPr fontAlgn="base"/>
            <a:endParaRPr lang="en-US" altLang="ja-JP" sz="1400" dirty="0" smtClean="0"/>
          </a:p>
          <a:p>
            <a:pPr fontAlgn="base"/>
            <a:endParaRPr lang="en-US" altLang="ja-JP" sz="1400" dirty="0"/>
          </a:p>
        </p:txBody>
      </p:sp>
      <p:sp>
        <p:nvSpPr>
          <p:cNvPr id="2" name="正方形/長方形 1"/>
          <p:cNvSpPr/>
          <p:nvPr/>
        </p:nvSpPr>
        <p:spPr>
          <a:xfrm>
            <a:off x="249100" y="4809996"/>
            <a:ext cx="5148550" cy="307777"/>
          </a:xfrm>
          <a:prstGeom prst="rect">
            <a:avLst/>
          </a:prstGeom>
        </p:spPr>
        <p:txBody>
          <a:bodyPr wrap="square">
            <a:spAutoFit/>
          </a:bodyPr>
          <a:lstStyle/>
          <a:p>
            <a:r>
              <a:rPr lang="ja-JP" altLang="en-US" sz="1400" kern="0" dirty="0" smtClean="0">
                <a:solidFill>
                  <a:srgbClr val="000000"/>
                </a:solidFill>
                <a:latin typeface="inherit"/>
                <a:ea typeface="メイリオ" panose="020B0604030504040204" pitchFamily="50" charset="-128"/>
                <a:cs typeface="ＭＳ Ｐゴシック" panose="020B0600070205080204" pitchFamily="50" charset="-128"/>
              </a:rPr>
              <a:t>　　　　　図</a:t>
            </a:r>
            <a:r>
              <a:rPr lang="ja-JP" altLang="ja-JP" sz="1400" kern="0" dirty="0" smtClean="0">
                <a:solidFill>
                  <a:srgbClr val="000000"/>
                </a:solidFill>
                <a:latin typeface="inherit"/>
                <a:ea typeface="メイリオ" panose="020B0604030504040204" pitchFamily="50" charset="-128"/>
                <a:cs typeface="ＭＳ Ｐゴシック" panose="020B0600070205080204" pitchFamily="50" charset="-128"/>
              </a:rPr>
              <a:t>：</a:t>
            </a:r>
            <a:r>
              <a:rPr lang="ja-JP" altLang="en-US" sz="1400" kern="0" dirty="0" smtClean="0">
                <a:solidFill>
                  <a:srgbClr val="000000"/>
                </a:solidFill>
                <a:latin typeface="inherit"/>
                <a:ea typeface="メイリオ" panose="020B0604030504040204" pitchFamily="50" charset="-128"/>
                <a:cs typeface="ＭＳ Ｐゴシック" panose="020B0600070205080204" pitchFamily="50" charset="-128"/>
              </a:rPr>
              <a:t>ケース入り社史の比率の推移</a:t>
            </a:r>
            <a:endParaRPr lang="ja-JP" altLang="en-US" sz="1400" dirty="0"/>
          </a:p>
        </p:txBody>
      </p:sp>
      <p:pic>
        <p:nvPicPr>
          <p:cNvPr id="28" name="図 27" descr="http://chari.heteml.net/chari/wp-content/uploads/2019/09/han3.jpg"/>
          <p:cNvPicPr/>
          <p:nvPr/>
        </p:nvPicPr>
        <p:blipFill>
          <a:blip r:embed="rId5">
            <a:extLst>
              <a:ext uri="{28A0092B-C50C-407E-A947-70E740481C1C}">
                <a14:useLocalDpi xmlns:a14="http://schemas.microsoft.com/office/drawing/2010/main" val="0"/>
              </a:ext>
            </a:extLst>
          </a:blip>
          <a:srcRect/>
          <a:stretch>
            <a:fillRect/>
          </a:stretch>
        </p:blipFill>
        <p:spPr bwMode="auto">
          <a:xfrm>
            <a:off x="1139868" y="5117773"/>
            <a:ext cx="4671473" cy="2673607"/>
          </a:xfrm>
          <a:prstGeom prst="rect">
            <a:avLst/>
          </a:prstGeom>
          <a:noFill/>
          <a:ln>
            <a:noFill/>
          </a:ln>
        </p:spPr>
      </p:pic>
    </p:spTree>
    <p:extLst>
      <p:ext uri="{BB962C8B-B14F-4D97-AF65-F5344CB8AC3E}">
        <p14:creationId xmlns:p14="http://schemas.microsoft.com/office/powerpoint/2010/main" val="28202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8">
            <a:extLst>
              <a:ext uri="{FF2B5EF4-FFF2-40B4-BE49-F238E27FC236}">
                <a16:creationId xmlns:a16="http://schemas.microsoft.com/office/drawing/2014/main" id="{00F5A52C-D9B8-4A5E-9F51-A15B392FA7B7}"/>
              </a:ext>
            </a:extLst>
          </p:cNvPr>
          <p:cNvPicPr>
            <a:picLocks noChangeAspect="1"/>
          </p:cNvPicPr>
          <p:nvPr/>
        </p:nvPicPr>
        <p:blipFill rotWithShape="1">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r="46420"/>
          <a:stretch/>
        </p:blipFill>
        <p:spPr>
          <a:xfrm>
            <a:off x="0" y="897440"/>
            <a:ext cx="6858001" cy="8559091"/>
          </a:xfrm>
          <a:prstGeom prst="rect">
            <a:avLst/>
          </a:prstGeom>
        </p:spPr>
      </p:pic>
      <p:sp>
        <p:nvSpPr>
          <p:cNvPr id="4" name="スライド番号プレースホルダー 3">
            <a:extLst>
              <a:ext uri="{FF2B5EF4-FFF2-40B4-BE49-F238E27FC236}">
                <a16:creationId xmlns:a16="http://schemas.microsoft.com/office/drawing/2014/main" id="{FB329E7C-48F4-43A2-A003-A73376CB4E67}"/>
              </a:ext>
            </a:extLst>
          </p:cNvPr>
          <p:cNvSpPr>
            <a:spLocks noGrp="1"/>
          </p:cNvSpPr>
          <p:nvPr>
            <p:ph type="sldNum" sz="quarter" idx="12"/>
          </p:nvPr>
        </p:nvSpPr>
        <p:spPr>
          <a:xfrm>
            <a:off x="5189370" y="9456532"/>
            <a:ext cx="1543050" cy="527403"/>
          </a:xfrm>
        </p:spPr>
        <p:txBody>
          <a:bodyPr/>
          <a:lstStyle/>
          <a:p>
            <a:fld id="{90FBE7A4-43A0-439C-A005-A98D2D362E87}" type="slidenum">
              <a:rPr kumimoji="1" lang="ja-JP" altLang="en-US" smtClean="0"/>
              <a:t>2</a:t>
            </a:fld>
            <a:endParaRPr kumimoji="1" lang="ja-JP" altLang="en-US" dirty="0"/>
          </a:p>
        </p:txBody>
      </p:sp>
      <p:sp>
        <p:nvSpPr>
          <p:cNvPr id="5" name="正方形/長方形 4">
            <a:extLst>
              <a:ext uri="{FF2B5EF4-FFF2-40B4-BE49-F238E27FC236}">
                <a16:creationId xmlns:a16="http://schemas.microsoft.com/office/drawing/2014/main" id="{FDD4E967-7A47-40EB-94C9-E81E5B259F7C}"/>
              </a:ext>
            </a:extLst>
          </p:cNvPr>
          <p:cNvSpPr/>
          <p:nvPr/>
        </p:nvSpPr>
        <p:spPr>
          <a:xfrm flipV="1">
            <a:off x="0" y="887903"/>
            <a:ext cx="6858000" cy="45719"/>
          </a:xfrm>
          <a:prstGeom prst="rect">
            <a:avLst/>
          </a:prstGeom>
          <a:solidFill>
            <a:srgbClr val="00B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6" name="図 5">
            <a:extLst>
              <a:ext uri="{FF2B5EF4-FFF2-40B4-BE49-F238E27FC236}">
                <a16:creationId xmlns:a16="http://schemas.microsoft.com/office/drawing/2014/main" id="{48CD811E-ECB0-4FBE-8CB6-0F860C1057A1}"/>
              </a:ext>
            </a:extLst>
          </p:cNvPr>
          <p:cNvPicPr>
            <a:picLocks noChangeAspect="1"/>
          </p:cNvPicPr>
          <p:nvPr/>
        </p:nvPicPr>
        <p:blipFill>
          <a:blip r:embed="rId3"/>
          <a:stretch>
            <a:fillRect/>
          </a:stretch>
        </p:blipFill>
        <p:spPr>
          <a:xfrm>
            <a:off x="5852573" y="161151"/>
            <a:ext cx="828086" cy="653516"/>
          </a:xfrm>
          <a:prstGeom prst="rect">
            <a:avLst/>
          </a:prstGeom>
        </p:spPr>
      </p:pic>
      <p:sp>
        <p:nvSpPr>
          <p:cNvPr id="7" name="正方形/長方形 6">
            <a:extLst>
              <a:ext uri="{FF2B5EF4-FFF2-40B4-BE49-F238E27FC236}">
                <a16:creationId xmlns:a16="http://schemas.microsoft.com/office/drawing/2014/main" id="{DB7D647F-455F-4D02-9893-6FD073975FAF}"/>
              </a:ext>
            </a:extLst>
          </p:cNvPr>
          <p:cNvSpPr/>
          <p:nvPr/>
        </p:nvSpPr>
        <p:spPr>
          <a:xfrm>
            <a:off x="157661" y="23362"/>
            <a:ext cx="4675632" cy="641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spc="300" dirty="0">
                <a:solidFill>
                  <a:srgbClr val="00B050"/>
                </a:solidFill>
                <a:latin typeface="Segoe UI Semibold" panose="020B0702040204020203" pitchFamily="34" charset="0"/>
                <a:ea typeface="游明朝 Demibold" panose="02020600000000000000" pitchFamily="18" charset="-128"/>
                <a:cs typeface="Segoe UI Semibold" panose="020B0702040204020203" pitchFamily="34" charset="0"/>
              </a:rPr>
              <a:t>News Release</a:t>
            </a:r>
            <a:endParaRPr kumimoji="1" lang="ja-JP" altLang="en-US" sz="3600" spc="300" dirty="0">
              <a:solidFill>
                <a:srgbClr val="00B050"/>
              </a:solidFill>
              <a:latin typeface="Segoe UI Semibold" panose="020B0702040204020203" pitchFamily="34" charset="0"/>
              <a:ea typeface="游明朝 Demibold" panose="02020600000000000000" pitchFamily="18" charset="-128"/>
              <a:cs typeface="Segoe UI Semibold" panose="020B0702040204020203" pitchFamily="34" charset="0"/>
            </a:endParaRPr>
          </a:p>
        </p:txBody>
      </p:sp>
      <p:sp>
        <p:nvSpPr>
          <p:cNvPr id="9" name="フローチャート: 結合子 8">
            <a:extLst>
              <a:ext uri="{FF2B5EF4-FFF2-40B4-BE49-F238E27FC236}">
                <a16:creationId xmlns:a16="http://schemas.microsoft.com/office/drawing/2014/main" id="{FEB195A6-72A5-45EA-99E9-5D896C644370}"/>
              </a:ext>
            </a:extLst>
          </p:cNvPr>
          <p:cNvSpPr/>
          <p:nvPr/>
        </p:nvSpPr>
        <p:spPr>
          <a:xfrm>
            <a:off x="66221" y="161151"/>
            <a:ext cx="182880" cy="182880"/>
          </a:xfrm>
          <a:prstGeom prst="flowChartConnector">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dirty="0"/>
          </a:p>
        </p:txBody>
      </p:sp>
      <p:sp>
        <p:nvSpPr>
          <p:cNvPr id="10" name="フローチャート: 結合子 9">
            <a:extLst>
              <a:ext uri="{FF2B5EF4-FFF2-40B4-BE49-F238E27FC236}">
                <a16:creationId xmlns:a16="http://schemas.microsoft.com/office/drawing/2014/main" id="{27D9ABED-BE1C-42FE-9D5E-9455A56376A3}"/>
              </a:ext>
            </a:extLst>
          </p:cNvPr>
          <p:cNvSpPr/>
          <p:nvPr/>
        </p:nvSpPr>
        <p:spPr>
          <a:xfrm>
            <a:off x="413693" y="161151"/>
            <a:ext cx="182880" cy="182880"/>
          </a:xfrm>
          <a:prstGeom prst="flowChartConnector">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dirty="0"/>
          </a:p>
        </p:txBody>
      </p:sp>
      <p:sp>
        <p:nvSpPr>
          <p:cNvPr id="11" name="フローチャート: 結合子 10">
            <a:extLst>
              <a:ext uri="{FF2B5EF4-FFF2-40B4-BE49-F238E27FC236}">
                <a16:creationId xmlns:a16="http://schemas.microsoft.com/office/drawing/2014/main" id="{6A9C9774-77ED-41F1-80E8-441BEAC72FCE}"/>
              </a:ext>
            </a:extLst>
          </p:cNvPr>
          <p:cNvSpPr/>
          <p:nvPr/>
        </p:nvSpPr>
        <p:spPr>
          <a:xfrm>
            <a:off x="66221" y="472282"/>
            <a:ext cx="182880" cy="182880"/>
          </a:xfrm>
          <a:prstGeom prst="flowChartConnector">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dirty="0"/>
          </a:p>
        </p:txBody>
      </p:sp>
      <p:sp>
        <p:nvSpPr>
          <p:cNvPr id="12" name="フローチャート: 結合子 11">
            <a:extLst>
              <a:ext uri="{FF2B5EF4-FFF2-40B4-BE49-F238E27FC236}">
                <a16:creationId xmlns:a16="http://schemas.microsoft.com/office/drawing/2014/main" id="{881B7D5F-7AD2-45F8-A6E9-CE833695EACF}"/>
              </a:ext>
            </a:extLst>
          </p:cNvPr>
          <p:cNvSpPr/>
          <p:nvPr/>
        </p:nvSpPr>
        <p:spPr>
          <a:xfrm>
            <a:off x="413693" y="472282"/>
            <a:ext cx="182880" cy="182880"/>
          </a:xfrm>
          <a:prstGeom prst="flowChartConnector">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03A18BAF-AE4F-40EE-A286-6718C1FAECB4}"/>
              </a:ext>
            </a:extLst>
          </p:cNvPr>
          <p:cNvSpPr/>
          <p:nvPr/>
        </p:nvSpPr>
        <p:spPr>
          <a:xfrm>
            <a:off x="762169" y="624682"/>
            <a:ext cx="3276432" cy="276999"/>
          </a:xfrm>
          <a:prstGeom prst="rect">
            <a:avLst/>
          </a:prstGeom>
        </p:spPr>
        <p:txBody>
          <a:bodyPr wrap="square">
            <a:spAutoFit/>
          </a:bodyPr>
          <a:lstStyle/>
          <a:p>
            <a:r>
              <a:rPr lang="ja-JP" altLang="en-US" sz="1200" b="1" dirty="0">
                <a:latin typeface="+mn-ea"/>
              </a:rPr>
              <a:t>社史･アーカイブ総合研究所 事務局</a:t>
            </a:r>
            <a:endParaRPr lang="en-US" altLang="ja-JP" sz="1200" b="1" dirty="0">
              <a:latin typeface="+mn-ea"/>
            </a:endParaRPr>
          </a:p>
        </p:txBody>
      </p:sp>
      <p:sp>
        <p:nvSpPr>
          <p:cNvPr id="15" name="正方形/長方形 14">
            <a:hlinkClick r:id="rId4"/>
            <a:extLst>
              <a:ext uri="{FF2B5EF4-FFF2-40B4-BE49-F238E27FC236}">
                <a16:creationId xmlns:a16="http://schemas.microsoft.com/office/drawing/2014/main" id="{8C509D2E-F357-4253-8F02-DE6C0C57DD94}"/>
              </a:ext>
            </a:extLst>
          </p:cNvPr>
          <p:cNvSpPr/>
          <p:nvPr/>
        </p:nvSpPr>
        <p:spPr>
          <a:xfrm>
            <a:off x="5321146" y="982390"/>
            <a:ext cx="1574470" cy="253916"/>
          </a:xfrm>
          <a:prstGeom prst="rect">
            <a:avLst/>
          </a:prstGeom>
        </p:spPr>
        <p:txBody>
          <a:bodyPr wrap="none">
            <a:spAutoFit/>
          </a:bodyPr>
          <a:lstStyle/>
          <a:p>
            <a:r>
              <a:rPr lang="ja-JP" altLang="en-US" sz="1050" dirty="0">
                <a:latin typeface="游ゴシック 本文"/>
                <a:ea typeface="游ゴシック" panose="020B0400000000000000" pitchFamily="50" charset="-128"/>
              </a:rPr>
              <a:t>https://shashi-archive.jp/</a:t>
            </a:r>
          </a:p>
        </p:txBody>
      </p:sp>
      <p:sp>
        <p:nvSpPr>
          <p:cNvPr id="16" name="正方形/長方形 15">
            <a:hlinkClick r:id="rId4"/>
            <a:extLst>
              <a:ext uri="{FF2B5EF4-FFF2-40B4-BE49-F238E27FC236}">
                <a16:creationId xmlns:a16="http://schemas.microsoft.com/office/drawing/2014/main" id="{DB239EBE-6965-4D1D-8D41-32CCF5C6AF9E}"/>
              </a:ext>
            </a:extLst>
          </p:cNvPr>
          <p:cNvSpPr/>
          <p:nvPr/>
        </p:nvSpPr>
        <p:spPr>
          <a:xfrm>
            <a:off x="786640" y="975849"/>
            <a:ext cx="5163004" cy="338554"/>
          </a:xfrm>
          <a:prstGeom prst="rect">
            <a:avLst/>
          </a:prstGeom>
        </p:spPr>
        <p:txBody>
          <a:bodyPr wrap="square">
            <a:spAutoFit/>
          </a:bodyPr>
          <a:lstStyle/>
          <a:p>
            <a:r>
              <a:rPr lang="ja-JP" altLang="en-US" sz="800" dirty="0">
                <a:latin typeface="游ゴシック 本文"/>
              </a:rPr>
              <a:t>〒</a:t>
            </a:r>
            <a:r>
              <a:rPr lang="en-US" altLang="ja-JP" sz="800" dirty="0">
                <a:latin typeface="游ゴシック 本文"/>
              </a:rPr>
              <a:t>104-0033 </a:t>
            </a:r>
            <a:r>
              <a:rPr lang="ja-JP" altLang="en-US" sz="800" dirty="0">
                <a:latin typeface="游ゴシック 本文"/>
              </a:rPr>
              <a:t>東京都中央区新川１丁目８</a:t>
            </a:r>
            <a:r>
              <a:rPr lang="en-US" altLang="ja-JP" sz="800" dirty="0">
                <a:latin typeface="游ゴシック 本文"/>
              </a:rPr>
              <a:t>-</a:t>
            </a:r>
            <a:r>
              <a:rPr lang="ja-JP" altLang="en-US" sz="800" dirty="0">
                <a:latin typeface="游ゴシック 本文"/>
              </a:rPr>
              <a:t>８ アクロス新川ビル </a:t>
            </a:r>
            <a:r>
              <a:rPr lang="en-US" altLang="ja-JP" sz="800" dirty="0">
                <a:latin typeface="游ゴシック 本文"/>
              </a:rPr>
              <a:t>4F</a:t>
            </a:r>
          </a:p>
          <a:p>
            <a:r>
              <a:rPr lang="en-US" altLang="ja-JP" sz="800" dirty="0">
                <a:latin typeface="游ゴシック 本文"/>
              </a:rPr>
              <a:t>TEL 03-6824-9113   FAX 03-6824-9110     </a:t>
            </a:r>
            <a:r>
              <a:rPr lang="ja-JP" altLang="en-US" sz="800" dirty="0">
                <a:latin typeface="游ゴシック 本文"/>
              </a:rPr>
              <a:t> ✉ </a:t>
            </a:r>
            <a:r>
              <a:rPr lang="en-US" altLang="ja-JP" sz="800" dirty="0">
                <a:latin typeface="游ゴシック 本文"/>
                <a:hlinkClick r:id="rId5"/>
              </a:rPr>
              <a:t>info@shashi-archive.jp</a:t>
            </a:r>
            <a:r>
              <a:rPr lang="ja-JP" altLang="en-US" sz="800" dirty="0">
                <a:latin typeface="游ゴシック 本文"/>
              </a:rPr>
              <a:t>　担当</a:t>
            </a:r>
            <a:r>
              <a:rPr lang="ja-JP" altLang="en-US" sz="800" dirty="0" smtClean="0">
                <a:latin typeface="游ゴシック 本文"/>
              </a:rPr>
              <a:t>：鈴木</a:t>
            </a:r>
            <a:endParaRPr lang="en-US" altLang="ja-JP" sz="800" dirty="0">
              <a:latin typeface="游ゴシック 本文"/>
            </a:endParaRPr>
          </a:p>
        </p:txBody>
      </p:sp>
      <p:sp>
        <p:nvSpPr>
          <p:cNvPr id="17" name="正方形/長方形 16">
            <a:hlinkClick r:id="rId4"/>
            <a:extLst>
              <a:ext uri="{FF2B5EF4-FFF2-40B4-BE49-F238E27FC236}">
                <a16:creationId xmlns:a16="http://schemas.microsoft.com/office/drawing/2014/main" id="{F44E2344-5F0C-4676-84A9-DDB3CA294D3A}"/>
              </a:ext>
            </a:extLst>
          </p:cNvPr>
          <p:cNvSpPr/>
          <p:nvPr/>
        </p:nvSpPr>
        <p:spPr>
          <a:xfrm>
            <a:off x="5593018" y="1346378"/>
            <a:ext cx="1205735" cy="261610"/>
          </a:xfrm>
          <a:prstGeom prst="rect">
            <a:avLst/>
          </a:prstGeom>
        </p:spPr>
        <p:txBody>
          <a:bodyPr wrap="square">
            <a:spAutoFit/>
          </a:bodyPr>
          <a:lstStyle/>
          <a:p>
            <a:pPr algn="r"/>
            <a:r>
              <a:rPr lang="en-US" altLang="ja-JP" sz="1100" b="1" dirty="0" smtClean="0">
                <a:latin typeface="游ゴシック 本文"/>
                <a:ea typeface="游ゴシック" panose="020B0400000000000000" pitchFamily="50" charset="-128"/>
              </a:rPr>
              <a:t>2022</a:t>
            </a:r>
            <a:r>
              <a:rPr lang="ja-JP" altLang="en-US" sz="1100" b="1" dirty="0" smtClean="0">
                <a:latin typeface="游ゴシック 本文"/>
                <a:ea typeface="游ゴシック" panose="020B0400000000000000" pitchFamily="50" charset="-128"/>
              </a:rPr>
              <a:t>年</a:t>
            </a:r>
            <a:r>
              <a:rPr lang="en-US" altLang="ja-JP" sz="1100" b="1" dirty="0">
                <a:latin typeface="游ゴシック 本文"/>
                <a:ea typeface="游ゴシック" panose="020B0400000000000000" pitchFamily="50" charset="-128"/>
              </a:rPr>
              <a:t>4</a:t>
            </a:r>
            <a:r>
              <a:rPr lang="ja-JP" altLang="en-US" sz="1100" b="1" dirty="0" smtClean="0">
                <a:latin typeface="游ゴシック 本文"/>
                <a:ea typeface="游ゴシック" panose="020B0400000000000000" pitchFamily="50" charset="-128"/>
              </a:rPr>
              <a:t>月</a:t>
            </a:r>
            <a:r>
              <a:rPr lang="en-US" altLang="ja-JP" sz="1100" b="1" dirty="0" smtClean="0">
                <a:latin typeface="游ゴシック 本文"/>
                <a:ea typeface="游ゴシック" panose="020B0400000000000000" pitchFamily="50" charset="-128"/>
              </a:rPr>
              <a:t>28</a:t>
            </a:r>
            <a:r>
              <a:rPr lang="ja-JP" altLang="en-US" sz="1100" b="1" dirty="0" smtClean="0">
                <a:latin typeface="游ゴシック 本文"/>
                <a:ea typeface="游ゴシック" panose="020B0400000000000000" pitchFamily="50" charset="-128"/>
              </a:rPr>
              <a:t>日</a:t>
            </a:r>
            <a:endParaRPr lang="ja-JP" altLang="en-US" sz="1100" b="1" dirty="0">
              <a:latin typeface="游ゴシック 本文"/>
              <a:ea typeface="游ゴシック" panose="020B0400000000000000" pitchFamily="50" charset="-128"/>
            </a:endParaRPr>
          </a:p>
        </p:txBody>
      </p:sp>
      <p:sp>
        <p:nvSpPr>
          <p:cNvPr id="18" name="正方形/長方形 17">
            <a:hlinkClick r:id="rId4"/>
            <a:extLst>
              <a:ext uri="{FF2B5EF4-FFF2-40B4-BE49-F238E27FC236}">
                <a16:creationId xmlns:a16="http://schemas.microsoft.com/office/drawing/2014/main" id="{971F9F9F-1A98-4A53-94FA-73D7BE809E9A}"/>
              </a:ext>
            </a:extLst>
          </p:cNvPr>
          <p:cNvSpPr/>
          <p:nvPr/>
        </p:nvSpPr>
        <p:spPr>
          <a:xfrm>
            <a:off x="6064363" y="1158116"/>
            <a:ext cx="704039" cy="253916"/>
          </a:xfrm>
          <a:prstGeom prst="rect">
            <a:avLst/>
          </a:prstGeom>
        </p:spPr>
        <p:txBody>
          <a:bodyPr wrap="none">
            <a:spAutoFit/>
          </a:bodyPr>
          <a:lstStyle/>
          <a:p>
            <a:r>
              <a:rPr lang="en-US" altLang="ja-JP" sz="1050" dirty="0" smtClean="0">
                <a:latin typeface="游ゴシック 本文"/>
                <a:ea typeface="游ゴシック" panose="020B0400000000000000" pitchFamily="50" charset="-128"/>
              </a:rPr>
              <a:t>No.00029</a:t>
            </a:r>
            <a:endParaRPr lang="ja-JP" altLang="en-US" sz="1050" dirty="0">
              <a:latin typeface="游ゴシック 本文"/>
              <a:ea typeface="游ゴシック" panose="020B0400000000000000" pitchFamily="50" charset="-128"/>
            </a:endParaRPr>
          </a:p>
        </p:txBody>
      </p:sp>
      <p:sp>
        <p:nvSpPr>
          <p:cNvPr id="22" name="正方形/長方形 21">
            <a:extLst>
              <a:ext uri="{FF2B5EF4-FFF2-40B4-BE49-F238E27FC236}">
                <a16:creationId xmlns:a16="http://schemas.microsoft.com/office/drawing/2014/main" id="{7E476920-66C1-4D86-AABF-E178964C6292}"/>
              </a:ext>
            </a:extLst>
          </p:cNvPr>
          <p:cNvSpPr/>
          <p:nvPr/>
        </p:nvSpPr>
        <p:spPr>
          <a:xfrm flipV="1">
            <a:off x="0" y="9456532"/>
            <a:ext cx="6858000" cy="45719"/>
          </a:xfrm>
          <a:prstGeom prst="rect">
            <a:avLst/>
          </a:prstGeom>
          <a:solidFill>
            <a:srgbClr val="00B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 name="グループ化 2">
            <a:extLst>
              <a:ext uri="{FF2B5EF4-FFF2-40B4-BE49-F238E27FC236}">
                <a16:creationId xmlns:a16="http://schemas.microsoft.com/office/drawing/2014/main" id="{FA7DD63D-D830-44AE-9D6B-14138BD334B8}"/>
              </a:ext>
            </a:extLst>
          </p:cNvPr>
          <p:cNvGrpSpPr/>
          <p:nvPr/>
        </p:nvGrpSpPr>
        <p:grpSpPr>
          <a:xfrm>
            <a:off x="1819834" y="3638607"/>
            <a:ext cx="3217545" cy="800025"/>
            <a:chOff x="454599" y="2269986"/>
            <a:chExt cx="3217545" cy="800025"/>
          </a:xfrm>
        </p:grpSpPr>
        <p:sp>
          <p:nvSpPr>
            <p:cNvPr id="19" name="正方形/長方形 18">
              <a:extLst>
                <a:ext uri="{FF2B5EF4-FFF2-40B4-BE49-F238E27FC236}">
                  <a16:creationId xmlns:a16="http://schemas.microsoft.com/office/drawing/2014/main" id="{936F7638-E855-4D81-8D2E-2542A0930FBB}"/>
                </a:ext>
              </a:extLst>
            </p:cNvPr>
            <p:cNvSpPr/>
            <p:nvPr/>
          </p:nvSpPr>
          <p:spPr>
            <a:xfrm>
              <a:off x="846310" y="2330173"/>
              <a:ext cx="2729456" cy="240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lumMod val="95000"/>
                      <a:lumOff val="5000"/>
                    </a:schemeClr>
                  </a:solidFill>
                </a:rPr>
                <a:t>ビジネスの</a:t>
              </a:r>
              <a:r>
                <a:rPr kumimoji="1" lang="en-US" altLang="ja-JP" sz="1200" b="1" dirty="0">
                  <a:solidFill>
                    <a:schemeClr val="tx1">
                      <a:lumMod val="95000"/>
                      <a:lumOff val="5000"/>
                    </a:schemeClr>
                  </a:solidFill>
                </a:rPr>
                <a:t>DNA</a:t>
              </a:r>
              <a:r>
                <a:rPr kumimoji="1" lang="ja-JP" altLang="en-US" sz="1200" b="1" dirty="0">
                  <a:solidFill>
                    <a:schemeClr val="tx1">
                      <a:lumMod val="95000"/>
                      <a:lumOff val="5000"/>
                    </a:schemeClr>
                  </a:solidFill>
                </a:rPr>
                <a:t>を次世代に伝える</a:t>
              </a:r>
            </a:p>
          </p:txBody>
        </p:sp>
        <p:grpSp>
          <p:nvGrpSpPr>
            <p:cNvPr id="2" name="グループ化 1">
              <a:extLst>
                <a:ext uri="{FF2B5EF4-FFF2-40B4-BE49-F238E27FC236}">
                  <a16:creationId xmlns:a16="http://schemas.microsoft.com/office/drawing/2014/main" id="{97CC7423-B0B5-427A-9C40-115A206E991E}"/>
                </a:ext>
              </a:extLst>
            </p:cNvPr>
            <p:cNvGrpSpPr/>
            <p:nvPr/>
          </p:nvGrpSpPr>
          <p:grpSpPr>
            <a:xfrm>
              <a:off x="454599" y="2269986"/>
              <a:ext cx="3217545" cy="800025"/>
              <a:chOff x="454599" y="2269986"/>
              <a:chExt cx="3217545" cy="800025"/>
            </a:xfrm>
          </p:grpSpPr>
          <p:sp>
            <p:nvSpPr>
              <p:cNvPr id="20" name="正方形/長方形 19">
                <a:extLst>
                  <a:ext uri="{FF2B5EF4-FFF2-40B4-BE49-F238E27FC236}">
                    <a16:creationId xmlns:a16="http://schemas.microsoft.com/office/drawing/2014/main" id="{904EA9B8-1645-4342-95C4-70A099EEB53D}"/>
                  </a:ext>
                </a:extLst>
              </p:cNvPr>
              <p:cNvSpPr/>
              <p:nvPr/>
            </p:nvSpPr>
            <p:spPr>
              <a:xfrm>
                <a:off x="749933" y="2346186"/>
                <a:ext cx="2922211" cy="723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lumMod val="95000"/>
                        <a:lumOff val="5000"/>
                      </a:schemeClr>
                    </a:solidFill>
                    <a:latin typeface="HGP明朝B" panose="02020800000000000000" pitchFamily="18" charset="-128"/>
                    <a:ea typeface="HGP明朝B" panose="02020800000000000000" pitchFamily="18" charset="-128"/>
                  </a:rPr>
                  <a:t>出</a:t>
                </a:r>
                <a:r>
                  <a:rPr kumimoji="1" lang="ja-JP" altLang="en-US" sz="1400" dirty="0">
                    <a:solidFill>
                      <a:schemeClr val="tx1">
                        <a:lumMod val="95000"/>
                        <a:lumOff val="5000"/>
                      </a:schemeClr>
                    </a:solidFill>
                    <a:latin typeface="HGP明朝B" panose="02020800000000000000" pitchFamily="18" charset="-128"/>
                    <a:ea typeface="HGP明朝B" panose="02020800000000000000" pitchFamily="18" charset="-128"/>
                  </a:rPr>
                  <a:t> </a:t>
                </a:r>
                <a:r>
                  <a:rPr kumimoji="1" lang="ja-JP" altLang="en-US" sz="3200" dirty="0">
                    <a:solidFill>
                      <a:schemeClr val="tx1">
                        <a:lumMod val="95000"/>
                        <a:lumOff val="5000"/>
                      </a:schemeClr>
                    </a:solidFill>
                    <a:latin typeface="HGP明朝B" panose="02020800000000000000" pitchFamily="18" charset="-128"/>
                    <a:ea typeface="HGP明朝B" panose="02020800000000000000" pitchFamily="18" charset="-128"/>
                  </a:rPr>
                  <a:t>版</a:t>
                </a:r>
                <a:r>
                  <a:rPr kumimoji="1" lang="ja-JP" altLang="en-US" sz="1400" dirty="0">
                    <a:solidFill>
                      <a:schemeClr val="tx1">
                        <a:lumMod val="95000"/>
                        <a:lumOff val="5000"/>
                      </a:schemeClr>
                    </a:solidFill>
                    <a:latin typeface="HGP明朝B" panose="02020800000000000000" pitchFamily="18" charset="-128"/>
                    <a:ea typeface="HGP明朝B" panose="02020800000000000000" pitchFamily="18" charset="-128"/>
                  </a:rPr>
                  <a:t> </a:t>
                </a:r>
                <a:r>
                  <a:rPr kumimoji="1" lang="ja-JP" altLang="en-US" sz="3200" dirty="0">
                    <a:solidFill>
                      <a:schemeClr val="tx1">
                        <a:lumMod val="95000"/>
                        <a:lumOff val="5000"/>
                      </a:schemeClr>
                    </a:solidFill>
                    <a:latin typeface="HGP明朝B" panose="02020800000000000000" pitchFamily="18" charset="-128"/>
                    <a:ea typeface="HGP明朝B" panose="02020800000000000000" pitchFamily="18" charset="-128"/>
                  </a:rPr>
                  <a:t>文</a:t>
                </a:r>
                <a:r>
                  <a:rPr kumimoji="1" lang="ja-JP" altLang="en-US" sz="1400" dirty="0">
                    <a:solidFill>
                      <a:schemeClr val="tx1">
                        <a:lumMod val="95000"/>
                        <a:lumOff val="5000"/>
                      </a:schemeClr>
                    </a:solidFill>
                    <a:latin typeface="HGP明朝B" panose="02020800000000000000" pitchFamily="18" charset="-128"/>
                    <a:ea typeface="HGP明朝B" panose="02020800000000000000" pitchFamily="18" charset="-128"/>
                  </a:rPr>
                  <a:t> </a:t>
                </a:r>
                <a:r>
                  <a:rPr kumimoji="1" lang="ja-JP" altLang="en-US" sz="3200" dirty="0">
                    <a:solidFill>
                      <a:schemeClr val="tx1">
                        <a:lumMod val="95000"/>
                        <a:lumOff val="5000"/>
                      </a:schemeClr>
                    </a:solidFill>
                    <a:latin typeface="HGP明朝B" panose="02020800000000000000" pitchFamily="18" charset="-128"/>
                    <a:ea typeface="HGP明朝B" panose="02020800000000000000" pitchFamily="18" charset="-128"/>
                  </a:rPr>
                  <a:t>化</a:t>
                </a:r>
                <a:r>
                  <a:rPr kumimoji="1" lang="ja-JP" altLang="en-US" sz="1400" dirty="0">
                    <a:solidFill>
                      <a:schemeClr val="tx1">
                        <a:lumMod val="95000"/>
                        <a:lumOff val="5000"/>
                      </a:schemeClr>
                    </a:solidFill>
                    <a:latin typeface="HGP明朝B" panose="02020800000000000000" pitchFamily="18" charset="-128"/>
                    <a:ea typeface="HGP明朝B" panose="02020800000000000000" pitchFamily="18" charset="-128"/>
                  </a:rPr>
                  <a:t> </a:t>
                </a:r>
                <a:r>
                  <a:rPr kumimoji="1" lang="ja-JP" altLang="en-US" sz="3200" dirty="0">
                    <a:solidFill>
                      <a:schemeClr val="tx1">
                        <a:lumMod val="95000"/>
                        <a:lumOff val="5000"/>
                      </a:schemeClr>
                    </a:solidFill>
                    <a:latin typeface="HGP明朝B" panose="02020800000000000000" pitchFamily="18" charset="-128"/>
                    <a:ea typeface="HGP明朝B" panose="02020800000000000000" pitchFamily="18" charset="-128"/>
                  </a:rPr>
                  <a:t>社</a:t>
                </a:r>
              </a:p>
            </p:txBody>
          </p:sp>
          <p:pic>
            <p:nvPicPr>
              <p:cNvPr id="21" name="図 20">
                <a:extLst>
                  <a:ext uri="{FF2B5EF4-FFF2-40B4-BE49-F238E27FC236}">
                    <a16:creationId xmlns:a16="http://schemas.microsoft.com/office/drawing/2014/main" id="{44E69965-6B21-4DBC-A5BC-D6F8AA5BCA1B}"/>
                  </a:ext>
                </a:extLst>
              </p:cNvPr>
              <p:cNvPicPr>
                <a:picLocks noChangeAspect="1"/>
              </p:cNvPicPr>
              <p:nvPr/>
            </p:nvPicPr>
            <p:blipFill>
              <a:blip r:embed="rId6"/>
              <a:stretch>
                <a:fillRect/>
              </a:stretch>
            </p:blipFill>
            <p:spPr>
              <a:xfrm>
                <a:off x="454599" y="2269986"/>
                <a:ext cx="590426" cy="672517"/>
              </a:xfrm>
              <a:prstGeom prst="rect">
                <a:avLst/>
              </a:prstGeom>
            </p:spPr>
          </p:pic>
        </p:grpSp>
      </p:grpSp>
      <p:sp>
        <p:nvSpPr>
          <p:cNvPr id="25" name="正方形/長方形 24">
            <a:extLst>
              <a:ext uri="{FF2B5EF4-FFF2-40B4-BE49-F238E27FC236}">
                <a16:creationId xmlns:a16="http://schemas.microsoft.com/office/drawing/2014/main" id="{F3C242D5-D401-4D10-994A-75B7D73D4615}"/>
              </a:ext>
            </a:extLst>
          </p:cNvPr>
          <p:cNvSpPr/>
          <p:nvPr/>
        </p:nvSpPr>
        <p:spPr>
          <a:xfrm>
            <a:off x="2562710" y="2960483"/>
            <a:ext cx="1610864" cy="723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en-US" altLang="ja-JP" b="1" dirty="0">
                <a:solidFill>
                  <a:schemeClr val="tx1">
                    <a:lumMod val="95000"/>
                    <a:lumOff val="5000"/>
                  </a:schemeClr>
                </a:solidFill>
                <a:latin typeface="+mn-ea"/>
              </a:rPr>
              <a:t>-</a:t>
            </a:r>
            <a:r>
              <a:rPr kumimoji="1" lang="ja-JP" altLang="en-US" b="1" dirty="0">
                <a:solidFill>
                  <a:schemeClr val="tx1">
                    <a:lumMod val="95000"/>
                    <a:lumOff val="5000"/>
                  </a:schemeClr>
                </a:solidFill>
                <a:latin typeface="+mn-ea"/>
              </a:rPr>
              <a:t>組織情報</a:t>
            </a:r>
            <a:r>
              <a:rPr kumimoji="1" lang="en-US" altLang="ja-JP" b="1" dirty="0">
                <a:solidFill>
                  <a:schemeClr val="tx1">
                    <a:lumMod val="95000"/>
                    <a:lumOff val="5000"/>
                  </a:schemeClr>
                </a:solidFill>
                <a:latin typeface="+mn-ea"/>
              </a:rPr>
              <a:t>-</a:t>
            </a:r>
            <a:endParaRPr kumimoji="1" lang="ja-JP" altLang="en-US" b="1" dirty="0">
              <a:solidFill>
                <a:schemeClr val="tx1">
                  <a:lumMod val="95000"/>
                  <a:lumOff val="5000"/>
                </a:schemeClr>
              </a:solidFill>
              <a:latin typeface="+mn-ea"/>
            </a:endParaRPr>
          </a:p>
        </p:txBody>
      </p:sp>
      <p:pic>
        <p:nvPicPr>
          <p:cNvPr id="26" name="図 25">
            <a:extLst>
              <a:ext uri="{FF2B5EF4-FFF2-40B4-BE49-F238E27FC236}">
                <a16:creationId xmlns:a16="http://schemas.microsoft.com/office/drawing/2014/main" id="{2F9C35BF-66FF-4D12-9F3A-A8F1AB4E24B4}"/>
              </a:ext>
            </a:extLst>
          </p:cNvPr>
          <p:cNvPicPr>
            <a:picLocks noChangeAspect="1"/>
          </p:cNvPicPr>
          <p:nvPr/>
        </p:nvPicPr>
        <p:blipFill>
          <a:blip r:embed="rId7">
            <a:duotone>
              <a:prstClr val="black"/>
              <a:srgbClr val="DFEAD8">
                <a:tint val="45000"/>
                <a:satMod val="400000"/>
              </a:srgbClr>
            </a:duotone>
          </a:blip>
          <a:stretch>
            <a:fillRect/>
          </a:stretch>
        </p:blipFill>
        <p:spPr>
          <a:xfrm>
            <a:off x="813756" y="5413935"/>
            <a:ext cx="901110" cy="496409"/>
          </a:xfrm>
          <a:prstGeom prst="rect">
            <a:avLst/>
          </a:prstGeom>
        </p:spPr>
      </p:pic>
      <p:sp>
        <p:nvSpPr>
          <p:cNvPr id="27" name="正方形/長方形 26">
            <a:extLst>
              <a:ext uri="{FF2B5EF4-FFF2-40B4-BE49-F238E27FC236}">
                <a16:creationId xmlns:a16="http://schemas.microsoft.com/office/drawing/2014/main" id="{84357525-7314-4102-B47F-CAFFD5EB890F}"/>
              </a:ext>
            </a:extLst>
          </p:cNvPr>
          <p:cNvSpPr/>
          <p:nvPr/>
        </p:nvSpPr>
        <p:spPr>
          <a:xfrm>
            <a:off x="671900" y="4454435"/>
            <a:ext cx="1710382" cy="877163"/>
          </a:xfrm>
          <a:prstGeom prst="rect">
            <a:avLst/>
          </a:prstGeom>
        </p:spPr>
        <p:txBody>
          <a:bodyPr wrap="square">
            <a:spAutoFit/>
          </a:bodyPr>
          <a:lstStyle/>
          <a:p>
            <a:r>
              <a:rPr lang="en-US" altLang="ja-JP" sz="700" dirty="0">
                <a:latin typeface="はれのそら明朝"/>
                <a:ea typeface="游明朝 Demibold" panose="02020600000000000000" pitchFamily="18" charset="-128"/>
              </a:rPr>
              <a:t>【</a:t>
            </a:r>
            <a:r>
              <a:rPr lang="ja-JP" altLang="en-US" sz="700" dirty="0">
                <a:latin typeface="はれのそら明朝"/>
                <a:ea typeface="游明朝 Demibold" panose="02020600000000000000" pitchFamily="18" charset="-128"/>
              </a:rPr>
              <a:t>代表者</a:t>
            </a:r>
            <a:r>
              <a:rPr lang="en-US" altLang="ja-JP" sz="700" dirty="0">
                <a:latin typeface="はれのそら明朝"/>
                <a:ea typeface="游明朝 Demibold" panose="02020600000000000000" pitchFamily="18" charset="-128"/>
              </a:rPr>
              <a:t>】</a:t>
            </a:r>
            <a:r>
              <a:rPr lang="ja-JP" altLang="en-US" sz="700" dirty="0">
                <a:latin typeface="はれのそら明朝"/>
                <a:ea typeface="游明朝 Demibold" panose="02020600000000000000" pitchFamily="18" charset="-128"/>
              </a:rPr>
              <a:t>　　　　　　　　　　　　　</a:t>
            </a:r>
          </a:p>
          <a:p>
            <a:endParaRPr lang="en-US" altLang="ja-JP" sz="100" dirty="0">
              <a:latin typeface="はれのそら明朝"/>
              <a:ea typeface="游明朝 Demibold" panose="02020600000000000000" pitchFamily="18" charset="-128"/>
            </a:endParaRPr>
          </a:p>
          <a:p>
            <a:r>
              <a:rPr lang="ja-JP" altLang="en-US" sz="700" dirty="0">
                <a:latin typeface="はれのそら明朝"/>
                <a:ea typeface="游明朝 Demibold" panose="02020600000000000000" pitchFamily="18" charset="-128"/>
              </a:rPr>
              <a:t>　代表取締役社長 浅田厚志</a:t>
            </a:r>
            <a:endParaRPr lang="en-US" altLang="ja-JP" sz="700" dirty="0">
              <a:latin typeface="はれのそら明朝"/>
              <a:ea typeface="游明朝 Demibold" panose="02020600000000000000" pitchFamily="18" charset="-128"/>
            </a:endParaRPr>
          </a:p>
          <a:p>
            <a:endParaRPr lang="en-US" altLang="ja-JP" sz="200" dirty="0">
              <a:latin typeface="はれのそら明朝"/>
              <a:ea typeface="游明朝 Demibold" panose="02020600000000000000" pitchFamily="18" charset="-128"/>
            </a:endParaRPr>
          </a:p>
          <a:p>
            <a:r>
              <a:rPr lang="en-US" altLang="ja-JP" sz="700" dirty="0">
                <a:latin typeface="はれのそら明朝"/>
                <a:ea typeface="游明朝 Demibold" panose="02020600000000000000" pitchFamily="18" charset="-128"/>
              </a:rPr>
              <a:t>【</a:t>
            </a:r>
            <a:r>
              <a:rPr lang="ja-JP" altLang="en-US" sz="700" dirty="0">
                <a:latin typeface="はれのそら明朝"/>
                <a:ea typeface="游明朝 Demibold" panose="02020600000000000000" pitchFamily="18" charset="-128"/>
              </a:rPr>
              <a:t>創立</a:t>
            </a:r>
            <a:r>
              <a:rPr lang="en-US" altLang="ja-JP" sz="700" dirty="0">
                <a:latin typeface="はれのそら明朝"/>
                <a:ea typeface="游明朝 Demibold" panose="02020600000000000000" pitchFamily="18" charset="-128"/>
              </a:rPr>
              <a:t>】</a:t>
            </a:r>
          </a:p>
          <a:p>
            <a:endParaRPr lang="en-US" altLang="ja-JP" sz="100" dirty="0">
              <a:latin typeface="はれのそら明朝"/>
              <a:ea typeface="游明朝 Demibold" panose="02020600000000000000" pitchFamily="18" charset="-128"/>
            </a:endParaRPr>
          </a:p>
          <a:p>
            <a:r>
              <a:rPr lang="ja-JP" altLang="en-US" sz="700" dirty="0">
                <a:latin typeface="はれのそら明朝"/>
                <a:ea typeface="游明朝 Demibold" panose="02020600000000000000" pitchFamily="18" charset="-128"/>
              </a:rPr>
              <a:t>　</a:t>
            </a:r>
            <a:r>
              <a:rPr lang="en-US" altLang="ja-JP" sz="700" dirty="0">
                <a:latin typeface="はれのそら明朝"/>
                <a:ea typeface="游明朝 Demibold" panose="02020600000000000000" pitchFamily="18" charset="-128"/>
              </a:rPr>
              <a:t>1984</a:t>
            </a:r>
            <a:r>
              <a:rPr lang="ja-JP" altLang="en-US" sz="700" dirty="0">
                <a:latin typeface="はれのそら明朝"/>
                <a:ea typeface="游明朝 Demibold" panose="02020600000000000000" pitchFamily="18" charset="-128"/>
              </a:rPr>
              <a:t>年</a:t>
            </a:r>
            <a:r>
              <a:rPr lang="en-US" altLang="ja-JP" sz="700" dirty="0">
                <a:latin typeface="はれのそら明朝"/>
                <a:ea typeface="游明朝 Demibold" panose="02020600000000000000" pitchFamily="18" charset="-128"/>
              </a:rPr>
              <a:t>2</a:t>
            </a:r>
            <a:r>
              <a:rPr lang="ja-JP" altLang="en-US" sz="700" dirty="0">
                <a:latin typeface="はれのそら明朝"/>
                <a:ea typeface="游明朝 Demibold" panose="02020600000000000000" pitchFamily="18" charset="-128"/>
              </a:rPr>
              <a:t>月</a:t>
            </a:r>
            <a:r>
              <a:rPr lang="en-US" altLang="ja-JP" sz="700" dirty="0">
                <a:latin typeface="はれのそら明朝"/>
                <a:ea typeface="游明朝 Demibold" panose="02020600000000000000" pitchFamily="18" charset="-128"/>
              </a:rPr>
              <a:t>6</a:t>
            </a:r>
            <a:r>
              <a:rPr lang="ja-JP" altLang="en-US" sz="700" dirty="0">
                <a:latin typeface="はれのそら明朝"/>
                <a:ea typeface="游明朝 Demibold" panose="02020600000000000000" pitchFamily="18" charset="-128"/>
              </a:rPr>
              <a:t>日</a:t>
            </a:r>
          </a:p>
          <a:p>
            <a:endParaRPr lang="en-US" altLang="ja-JP" sz="200" dirty="0">
              <a:latin typeface="はれのそら明朝"/>
              <a:ea typeface="游明朝 Demibold" panose="02020600000000000000" pitchFamily="18" charset="-128"/>
            </a:endParaRPr>
          </a:p>
          <a:p>
            <a:r>
              <a:rPr lang="en-US" altLang="ja-JP" sz="700" dirty="0">
                <a:latin typeface="はれのそら明朝"/>
                <a:ea typeface="游明朝 Demibold" panose="02020600000000000000" pitchFamily="18" charset="-128"/>
              </a:rPr>
              <a:t>【</a:t>
            </a:r>
            <a:r>
              <a:rPr lang="ja-JP" altLang="en-US" sz="700" dirty="0">
                <a:latin typeface="はれのそら明朝"/>
                <a:ea typeface="游明朝 Demibold" panose="02020600000000000000" pitchFamily="18" charset="-128"/>
              </a:rPr>
              <a:t>資本金</a:t>
            </a:r>
            <a:r>
              <a:rPr lang="en-US" altLang="ja-JP" sz="700" dirty="0">
                <a:latin typeface="はれのそら明朝"/>
                <a:ea typeface="游明朝 Demibold" panose="02020600000000000000" pitchFamily="18" charset="-128"/>
              </a:rPr>
              <a:t>】</a:t>
            </a:r>
            <a:endParaRPr lang="ja-JP" altLang="en-US" sz="700" dirty="0">
              <a:latin typeface="はれのそら明朝"/>
              <a:ea typeface="游明朝 Demibold" panose="02020600000000000000" pitchFamily="18" charset="-128"/>
            </a:endParaRPr>
          </a:p>
          <a:p>
            <a:endParaRPr lang="en-US" altLang="ja-JP" sz="100" dirty="0">
              <a:latin typeface="はれのそら明朝"/>
              <a:ea typeface="游明朝 Demibold" panose="02020600000000000000" pitchFamily="18" charset="-128"/>
            </a:endParaRPr>
          </a:p>
          <a:p>
            <a:r>
              <a:rPr lang="ja-JP" altLang="en-US" sz="700" dirty="0">
                <a:latin typeface="はれのそら明朝"/>
                <a:ea typeface="游明朝 Demibold" panose="02020600000000000000" pitchFamily="18" charset="-128"/>
              </a:rPr>
              <a:t>　</a:t>
            </a:r>
            <a:r>
              <a:rPr lang="en-US" altLang="ja-JP" sz="700" dirty="0">
                <a:latin typeface="はれのそら明朝"/>
                <a:ea typeface="游明朝 Demibold" panose="02020600000000000000" pitchFamily="18" charset="-128"/>
              </a:rPr>
              <a:t>99,234,300</a:t>
            </a:r>
            <a:r>
              <a:rPr lang="ja-JP" altLang="en-US" sz="700" dirty="0">
                <a:latin typeface="はれのそら明朝"/>
                <a:ea typeface="游明朝 Demibold" panose="02020600000000000000" pitchFamily="18" charset="-128"/>
              </a:rPr>
              <a:t>円</a:t>
            </a:r>
            <a:endParaRPr lang="en-US" altLang="ja-JP" sz="700" dirty="0">
              <a:latin typeface="はれのそら明朝"/>
              <a:ea typeface="游明朝 Demibold" panose="02020600000000000000" pitchFamily="18" charset="-128"/>
            </a:endParaRPr>
          </a:p>
        </p:txBody>
      </p:sp>
      <p:sp>
        <p:nvSpPr>
          <p:cNvPr id="28" name="正方形/長方形 27">
            <a:extLst>
              <a:ext uri="{FF2B5EF4-FFF2-40B4-BE49-F238E27FC236}">
                <a16:creationId xmlns:a16="http://schemas.microsoft.com/office/drawing/2014/main" id="{81E4D963-6E1F-4235-B476-B7F84F282F8E}"/>
              </a:ext>
            </a:extLst>
          </p:cNvPr>
          <p:cNvSpPr/>
          <p:nvPr/>
        </p:nvSpPr>
        <p:spPr>
          <a:xfrm>
            <a:off x="1880137" y="4448186"/>
            <a:ext cx="2508553" cy="1461939"/>
          </a:xfrm>
          <a:prstGeom prst="rect">
            <a:avLst/>
          </a:prstGeom>
        </p:spPr>
        <p:txBody>
          <a:bodyPr wrap="square">
            <a:spAutoFit/>
          </a:bodyPr>
          <a:lstStyle/>
          <a:p>
            <a:r>
              <a:rPr lang="en-US" altLang="ja-JP" sz="700" dirty="0">
                <a:latin typeface="はれのそら明朝"/>
                <a:ea typeface="游明朝 Demibold" panose="02020600000000000000" pitchFamily="18" charset="-128"/>
              </a:rPr>
              <a:t>【</a:t>
            </a:r>
            <a:r>
              <a:rPr lang="ja-JP" altLang="en-US" sz="700" dirty="0">
                <a:latin typeface="はれのそら明朝"/>
                <a:ea typeface="游明朝 Demibold" panose="02020600000000000000" pitchFamily="18" charset="-128"/>
              </a:rPr>
              <a:t>東京本部</a:t>
            </a:r>
            <a:r>
              <a:rPr lang="en-US" altLang="ja-JP" sz="700" dirty="0">
                <a:latin typeface="はれのそら明朝"/>
                <a:ea typeface="游明朝 Demibold" panose="02020600000000000000" pitchFamily="18" charset="-128"/>
              </a:rPr>
              <a:t>】</a:t>
            </a:r>
          </a:p>
          <a:p>
            <a:endParaRPr lang="en-US" altLang="ja-JP" sz="100" dirty="0">
              <a:latin typeface="はれのそら明朝"/>
              <a:ea typeface="游明朝 Demibold" panose="02020600000000000000" pitchFamily="18" charset="-128"/>
            </a:endParaRPr>
          </a:p>
          <a:p>
            <a:r>
              <a:rPr lang="ja-JP" altLang="en-US" sz="700" dirty="0">
                <a:latin typeface="はれのそら明朝"/>
                <a:ea typeface="游明朝 Demibold" panose="02020600000000000000" pitchFamily="18" charset="-128"/>
              </a:rPr>
              <a:t>　東京都中央区新川</a:t>
            </a:r>
            <a:r>
              <a:rPr lang="en-US" altLang="ja-JP" sz="700" dirty="0">
                <a:latin typeface="はれのそら明朝"/>
                <a:ea typeface="游明朝 Demibold" panose="02020600000000000000" pitchFamily="18" charset="-128"/>
              </a:rPr>
              <a:t>1-8-8</a:t>
            </a:r>
          </a:p>
          <a:p>
            <a:r>
              <a:rPr lang="en-US" altLang="ja-JP" sz="700" dirty="0">
                <a:latin typeface="はれのそら明朝"/>
                <a:ea typeface="游明朝 Demibold" panose="02020600000000000000" pitchFamily="18" charset="-128"/>
              </a:rPr>
              <a:t>   </a:t>
            </a:r>
            <a:r>
              <a:rPr lang="ja-JP" altLang="en-US" sz="700" dirty="0">
                <a:latin typeface="はれのそら明朝"/>
                <a:ea typeface="游明朝 Demibold" panose="02020600000000000000" pitchFamily="18" charset="-128"/>
              </a:rPr>
              <a:t>アクロス新川ビル</a:t>
            </a:r>
            <a:r>
              <a:rPr lang="en-US" altLang="ja-JP" sz="700" dirty="0">
                <a:latin typeface="はれのそら明朝"/>
                <a:ea typeface="游明朝 Demibold" panose="02020600000000000000" pitchFamily="18" charset="-128"/>
              </a:rPr>
              <a:t>4F</a:t>
            </a:r>
          </a:p>
          <a:p>
            <a:r>
              <a:rPr lang="ja-JP" altLang="en-US" sz="700" dirty="0">
                <a:latin typeface="はれのそら明朝"/>
                <a:ea typeface="游明朝 Demibold" panose="02020600000000000000" pitchFamily="18" charset="-128"/>
              </a:rPr>
              <a:t>　 </a:t>
            </a:r>
            <a:r>
              <a:rPr lang="en-US" altLang="ja-JP" sz="700" dirty="0">
                <a:latin typeface="はれのそら明朝"/>
                <a:ea typeface="游明朝 Demibold" panose="02020600000000000000" pitchFamily="18" charset="-128"/>
              </a:rPr>
              <a:t>TEL</a:t>
            </a:r>
            <a:r>
              <a:rPr lang="ja-JP" altLang="en-US" sz="700" dirty="0">
                <a:latin typeface="はれのそら明朝"/>
                <a:ea typeface="游明朝 Demibold" panose="02020600000000000000" pitchFamily="18" charset="-128"/>
              </a:rPr>
              <a:t>：</a:t>
            </a:r>
            <a:r>
              <a:rPr lang="en-US" altLang="ja-JP" sz="700" dirty="0">
                <a:latin typeface="はれのそら明朝"/>
                <a:ea typeface="游明朝 Demibold" panose="02020600000000000000" pitchFamily="18" charset="-128"/>
              </a:rPr>
              <a:t>03-6823-6820</a:t>
            </a:r>
            <a:r>
              <a:rPr lang="ja-JP" altLang="en-US" sz="700" dirty="0">
                <a:latin typeface="はれのそら明朝"/>
                <a:ea typeface="游明朝 Demibold" panose="02020600000000000000" pitchFamily="18" charset="-128"/>
              </a:rPr>
              <a:t>（代） </a:t>
            </a:r>
          </a:p>
          <a:p>
            <a:endParaRPr lang="en-US" altLang="ja-JP" sz="100" dirty="0">
              <a:latin typeface="はれのそら明朝"/>
              <a:ea typeface="游明朝 Demibold" panose="02020600000000000000" pitchFamily="18" charset="-128"/>
            </a:endParaRPr>
          </a:p>
          <a:p>
            <a:r>
              <a:rPr lang="en-US" altLang="ja-JP" sz="700" dirty="0">
                <a:latin typeface="はれのそら明朝"/>
                <a:ea typeface="游明朝 Demibold" panose="02020600000000000000" pitchFamily="18" charset="-128"/>
              </a:rPr>
              <a:t>【</a:t>
            </a:r>
            <a:r>
              <a:rPr lang="ja-JP" altLang="en-US" sz="700" dirty="0">
                <a:latin typeface="はれのそら明朝"/>
                <a:ea typeface="游明朝 Demibold" panose="02020600000000000000" pitchFamily="18" charset="-128"/>
              </a:rPr>
              <a:t>大阪本部</a:t>
            </a:r>
            <a:r>
              <a:rPr lang="en-US" altLang="ja-JP" sz="700" dirty="0">
                <a:latin typeface="はれのそら明朝"/>
                <a:ea typeface="游明朝 Demibold" panose="02020600000000000000" pitchFamily="18" charset="-128"/>
              </a:rPr>
              <a:t>】</a:t>
            </a:r>
          </a:p>
          <a:p>
            <a:endParaRPr lang="en-US" altLang="ja-JP" sz="100" dirty="0">
              <a:latin typeface="はれのそら明朝"/>
              <a:ea typeface="游明朝 Demibold" panose="02020600000000000000" pitchFamily="18" charset="-128"/>
            </a:endParaRPr>
          </a:p>
          <a:p>
            <a:r>
              <a:rPr lang="ja-JP" altLang="en-US" sz="700" dirty="0">
                <a:latin typeface="はれのそら明朝"/>
                <a:ea typeface="游明朝 Demibold" panose="02020600000000000000" pitchFamily="18" charset="-128"/>
              </a:rPr>
              <a:t>　大阪市中央区久太郎町</a:t>
            </a:r>
            <a:r>
              <a:rPr lang="en-US" altLang="ja-JP" sz="700" dirty="0">
                <a:latin typeface="はれのそら明朝"/>
                <a:ea typeface="游明朝 Demibold" panose="02020600000000000000" pitchFamily="18" charset="-128"/>
              </a:rPr>
              <a:t>3</a:t>
            </a:r>
            <a:r>
              <a:rPr lang="ja-JP" altLang="en-US" sz="700" dirty="0">
                <a:latin typeface="はれのそら明朝"/>
                <a:ea typeface="游明朝 Demibold" panose="02020600000000000000" pitchFamily="18" charset="-128"/>
              </a:rPr>
              <a:t>丁目</a:t>
            </a:r>
            <a:r>
              <a:rPr lang="en-US" altLang="ja-JP" sz="700" dirty="0">
                <a:latin typeface="はれのそら明朝"/>
                <a:ea typeface="游明朝 Demibold" panose="02020600000000000000" pitchFamily="18" charset="-128"/>
              </a:rPr>
              <a:t>4-30</a:t>
            </a:r>
          </a:p>
          <a:p>
            <a:r>
              <a:rPr lang="en-US" altLang="ja-JP" sz="700" dirty="0">
                <a:latin typeface="はれのそら明朝"/>
                <a:ea typeface="游明朝 Demibold" panose="02020600000000000000" pitchFamily="18" charset="-128"/>
              </a:rPr>
              <a:t>   </a:t>
            </a:r>
            <a:r>
              <a:rPr lang="ja-JP" altLang="en-US" sz="700" dirty="0">
                <a:latin typeface="はれのそら明朝"/>
                <a:ea typeface="游明朝 Demibold" panose="02020600000000000000" pitchFamily="18" charset="-128"/>
              </a:rPr>
              <a:t>船場グランドビル</a:t>
            </a:r>
            <a:r>
              <a:rPr lang="en-US" altLang="ja-JP" sz="700" dirty="0">
                <a:latin typeface="はれのそら明朝"/>
                <a:ea typeface="游明朝 Demibold" panose="02020600000000000000" pitchFamily="18" charset="-128"/>
              </a:rPr>
              <a:t>8F</a:t>
            </a:r>
          </a:p>
          <a:p>
            <a:r>
              <a:rPr lang="ja-JP" altLang="en-US" sz="700" dirty="0">
                <a:latin typeface="はれのそら明朝"/>
                <a:ea typeface="游明朝 Demibold" panose="02020600000000000000" pitchFamily="18" charset="-128"/>
              </a:rPr>
              <a:t>　 </a:t>
            </a:r>
            <a:r>
              <a:rPr lang="en-US" altLang="ja-JP" sz="700" dirty="0">
                <a:latin typeface="はれのそら明朝"/>
                <a:ea typeface="游明朝 Demibold" panose="02020600000000000000" pitchFamily="18" charset="-128"/>
              </a:rPr>
              <a:t>TEL</a:t>
            </a:r>
            <a:r>
              <a:rPr lang="ja-JP" altLang="en-US" sz="700" dirty="0">
                <a:latin typeface="はれのそら明朝"/>
                <a:ea typeface="游明朝 Demibold" panose="02020600000000000000" pitchFamily="18" charset="-128"/>
              </a:rPr>
              <a:t>：</a:t>
            </a:r>
            <a:r>
              <a:rPr lang="en-US" altLang="ja-JP" sz="700" dirty="0">
                <a:latin typeface="はれのそら明朝"/>
                <a:ea typeface="游明朝 Demibold" panose="02020600000000000000" pitchFamily="18" charset="-128"/>
              </a:rPr>
              <a:t>06-4704-4700</a:t>
            </a:r>
            <a:r>
              <a:rPr lang="ja-JP" altLang="en-US" sz="700" dirty="0">
                <a:latin typeface="はれのそら明朝"/>
                <a:ea typeface="游明朝 Demibold" panose="02020600000000000000" pitchFamily="18" charset="-128"/>
              </a:rPr>
              <a:t>（代）</a:t>
            </a:r>
          </a:p>
          <a:p>
            <a:endParaRPr lang="en-US" altLang="ja-JP" sz="100" dirty="0">
              <a:latin typeface="はれのそら明朝"/>
              <a:ea typeface="游明朝 Demibold" panose="02020600000000000000" pitchFamily="18" charset="-128"/>
            </a:endParaRPr>
          </a:p>
          <a:p>
            <a:r>
              <a:rPr lang="en-US" altLang="ja-JP" sz="700" dirty="0">
                <a:latin typeface="はれのそら明朝"/>
                <a:ea typeface="游明朝 Demibold" panose="02020600000000000000" pitchFamily="18" charset="-128"/>
              </a:rPr>
              <a:t>【</a:t>
            </a:r>
            <a:r>
              <a:rPr lang="ja-JP" altLang="en-US" sz="700" dirty="0">
                <a:latin typeface="はれのそら明朝"/>
                <a:ea typeface="游明朝 Demibold" panose="02020600000000000000" pitchFamily="18" charset="-128"/>
              </a:rPr>
              <a:t>名古屋支社</a:t>
            </a:r>
            <a:r>
              <a:rPr lang="en-US" altLang="ja-JP" sz="700" dirty="0">
                <a:latin typeface="はれのそら明朝"/>
                <a:ea typeface="游明朝 Demibold" panose="02020600000000000000" pitchFamily="18" charset="-128"/>
              </a:rPr>
              <a:t>】</a:t>
            </a:r>
          </a:p>
          <a:p>
            <a:endParaRPr lang="en-US" altLang="ja-JP" sz="100" dirty="0">
              <a:latin typeface="はれのそら明朝"/>
              <a:ea typeface="游明朝 Demibold" panose="02020600000000000000" pitchFamily="18" charset="-128"/>
            </a:endParaRPr>
          </a:p>
          <a:p>
            <a:r>
              <a:rPr lang="ja-JP" altLang="en-US" sz="700" dirty="0">
                <a:latin typeface="はれのそら明朝"/>
                <a:ea typeface="游明朝 Demibold" panose="02020600000000000000" pitchFamily="18" charset="-128"/>
              </a:rPr>
              <a:t>　名古屋市熱田区五本松町</a:t>
            </a:r>
            <a:r>
              <a:rPr lang="en-US" altLang="ja-JP" sz="700" dirty="0">
                <a:latin typeface="はれのそら明朝"/>
                <a:ea typeface="游明朝 Demibold" panose="02020600000000000000" pitchFamily="18" charset="-128"/>
              </a:rPr>
              <a:t>7</a:t>
            </a:r>
            <a:r>
              <a:rPr lang="ja-JP" altLang="en-US" sz="700" dirty="0">
                <a:latin typeface="はれのそら明朝"/>
                <a:ea typeface="游明朝 Demibold" panose="02020600000000000000" pitchFamily="18" charset="-128"/>
              </a:rPr>
              <a:t>－</a:t>
            </a:r>
            <a:r>
              <a:rPr lang="en-US" altLang="ja-JP" sz="700" dirty="0">
                <a:latin typeface="はれのそら明朝"/>
                <a:ea typeface="游明朝 Demibold" panose="02020600000000000000" pitchFamily="18" charset="-128"/>
              </a:rPr>
              <a:t>30</a:t>
            </a:r>
          </a:p>
          <a:p>
            <a:r>
              <a:rPr lang="en-US" altLang="ja-JP" sz="700" dirty="0">
                <a:latin typeface="はれのそら明朝"/>
                <a:ea typeface="游明朝 Demibold" panose="02020600000000000000" pitchFamily="18" charset="-128"/>
              </a:rPr>
              <a:t>   </a:t>
            </a:r>
            <a:r>
              <a:rPr lang="ja-JP" altLang="en-US" sz="700" dirty="0">
                <a:latin typeface="はれのそら明朝"/>
                <a:ea typeface="游明朝 Demibold" panose="02020600000000000000" pitchFamily="18" charset="-128"/>
              </a:rPr>
              <a:t>熱田メディアウイング３</a:t>
            </a:r>
            <a:r>
              <a:rPr lang="en-US" altLang="ja-JP" sz="700" dirty="0">
                <a:latin typeface="はれのそら明朝"/>
                <a:ea typeface="游明朝 Demibold" panose="02020600000000000000" pitchFamily="18" charset="-128"/>
              </a:rPr>
              <a:t>F</a:t>
            </a:r>
          </a:p>
          <a:p>
            <a:r>
              <a:rPr lang="ja-JP" altLang="en-US" sz="700" dirty="0">
                <a:latin typeface="はれのそら明朝"/>
                <a:ea typeface="游明朝 Demibold" panose="02020600000000000000" pitchFamily="18" charset="-128"/>
              </a:rPr>
              <a:t>　 </a:t>
            </a:r>
            <a:r>
              <a:rPr lang="en-US" altLang="ja-JP" sz="700" dirty="0">
                <a:latin typeface="はれのそら明朝"/>
                <a:ea typeface="游明朝 Demibold" panose="02020600000000000000" pitchFamily="18" charset="-128"/>
              </a:rPr>
              <a:t>TEL</a:t>
            </a:r>
            <a:r>
              <a:rPr lang="ja-JP" altLang="en-US" sz="700" dirty="0">
                <a:latin typeface="はれのそら明朝"/>
                <a:ea typeface="游明朝 Demibold" panose="02020600000000000000" pitchFamily="18" charset="-128"/>
              </a:rPr>
              <a:t>：</a:t>
            </a:r>
            <a:r>
              <a:rPr lang="en-US" altLang="ja-JP" sz="700" dirty="0">
                <a:latin typeface="はれのそら明朝"/>
                <a:ea typeface="游明朝 Demibold" panose="02020600000000000000" pitchFamily="18" charset="-128"/>
              </a:rPr>
              <a:t>052-990-9090</a:t>
            </a:r>
            <a:r>
              <a:rPr lang="ja-JP" altLang="en-US" sz="700" dirty="0">
                <a:latin typeface="はれのそら明朝"/>
                <a:ea typeface="游明朝 Demibold" panose="02020600000000000000" pitchFamily="18" charset="-128"/>
              </a:rPr>
              <a:t>（代）</a:t>
            </a:r>
            <a:endParaRPr lang="en-US" altLang="ja-JP" sz="700" dirty="0">
              <a:latin typeface="はれのそら明朝"/>
              <a:ea typeface="游明朝 Demibold" panose="02020600000000000000" pitchFamily="18" charset="-128"/>
            </a:endParaRPr>
          </a:p>
        </p:txBody>
      </p:sp>
      <p:sp>
        <p:nvSpPr>
          <p:cNvPr id="29" name="テキスト ボックス 28">
            <a:extLst>
              <a:ext uri="{FF2B5EF4-FFF2-40B4-BE49-F238E27FC236}">
                <a16:creationId xmlns:a16="http://schemas.microsoft.com/office/drawing/2014/main" id="{65AB75E3-7589-4A32-82BF-CB56C5F515A0}"/>
              </a:ext>
            </a:extLst>
          </p:cNvPr>
          <p:cNvSpPr txBox="1"/>
          <p:nvPr/>
        </p:nvSpPr>
        <p:spPr>
          <a:xfrm>
            <a:off x="3946870" y="4744207"/>
            <a:ext cx="2713835" cy="184666"/>
          </a:xfrm>
          <a:prstGeom prst="rect">
            <a:avLst/>
          </a:prstGeom>
          <a:noFill/>
        </p:spPr>
        <p:txBody>
          <a:bodyPr wrap="square" rtlCol="0">
            <a:spAutoFit/>
          </a:bodyPr>
          <a:lstStyle/>
          <a:p>
            <a:r>
              <a:rPr lang="ja-JP" altLang="en-US" sz="600" dirty="0">
                <a:solidFill>
                  <a:schemeClr val="accent1">
                    <a:lumMod val="75000"/>
                  </a:schemeClr>
                </a:solidFill>
                <a:latin typeface="游明朝 Demibold" panose="02020600000000000000" pitchFamily="18" charset="-128"/>
                <a:ea typeface="游明朝 Demibold" panose="02020600000000000000" pitchFamily="18" charset="-128"/>
              </a:rPr>
              <a:t> 豊富な実績を基に多様な社史・記念誌づくりを提案します。</a:t>
            </a:r>
          </a:p>
        </p:txBody>
      </p:sp>
      <p:sp>
        <p:nvSpPr>
          <p:cNvPr id="30" name="テキスト ボックス 29">
            <a:extLst>
              <a:ext uri="{FF2B5EF4-FFF2-40B4-BE49-F238E27FC236}">
                <a16:creationId xmlns:a16="http://schemas.microsoft.com/office/drawing/2014/main" id="{988A79C4-0E60-4F4C-816B-7E3CB319EB77}"/>
              </a:ext>
            </a:extLst>
          </p:cNvPr>
          <p:cNvSpPr txBox="1"/>
          <p:nvPr/>
        </p:nvSpPr>
        <p:spPr>
          <a:xfrm>
            <a:off x="3950236" y="4875111"/>
            <a:ext cx="2100278" cy="184666"/>
          </a:xfrm>
          <a:prstGeom prst="rect">
            <a:avLst/>
          </a:prstGeom>
          <a:noFill/>
        </p:spPr>
        <p:txBody>
          <a:bodyPr wrap="square" rtlCol="0">
            <a:spAutoFit/>
          </a:bodyPr>
          <a:lstStyle/>
          <a:p>
            <a:r>
              <a:rPr lang="ja-JP" altLang="en-US" sz="600" dirty="0">
                <a:solidFill>
                  <a:schemeClr val="accent1">
                    <a:lumMod val="75000"/>
                  </a:schemeClr>
                </a:solidFill>
                <a:latin typeface="游明朝 Demibold" panose="02020600000000000000" pitchFamily="18" charset="-128"/>
                <a:ea typeface="游明朝 Demibold" panose="02020600000000000000" pitchFamily="18" charset="-128"/>
              </a:rPr>
              <a:t> 編集は自社内で一貫して行っています。</a:t>
            </a:r>
          </a:p>
        </p:txBody>
      </p:sp>
      <p:sp>
        <p:nvSpPr>
          <p:cNvPr id="32" name="テキスト ボックス 31">
            <a:extLst>
              <a:ext uri="{FF2B5EF4-FFF2-40B4-BE49-F238E27FC236}">
                <a16:creationId xmlns:a16="http://schemas.microsoft.com/office/drawing/2014/main" id="{59DB102A-6A8D-431A-A26A-0C97E9DCF071}"/>
              </a:ext>
            </a:extLst>
          </p:cNvPr>
          <p:cNvSpPr txBox="1"/>
          <p:nvPr/>
        </p:nvSpPr>
        <p:spPr>
          <a:xfrm>
            <a:off x="3946871" y="5006015"/>
            <a:ext cx="2339422" cy="184666"/>
          </a:xfrm>
          <a:prstGeom prst="rect">
            <a:avLst/>
          </a:prstGeom>
          <a:noFill/>
        </p:spPr>
        <p:txBody>
          <a:bodyPr wrap="square" rtlCol="0">
            <a:spAutoFit/>
          </a:bodyPr>
          <a:lstStyle/>
          <a:p>
            <a:r>
              <a:rPr lang="ja-JP" altLang="en-US" sz="600" dirty="0">
                <a:solidFill>
                  <a:schemeClr val="accent1">
                    <a:lumMod val="75000"/>
                  </a:schemeClr>
                </a:solidFill>
                <a:latin typeface="游明朝 Demibold" panose="02020600000000000000" pitchFamily="18" charset="-128"/>
                <a:ea typeface="游明朝 Demibold" panose="02020600000000000000" pitchFamily="18" charset="-128"/>
              </a:rPr>
              <a:t> 専門家＝アーキビストが常駐しています。</a:t>
            </a:r>
          </a:p>
        </p:txBody>
      </p:sp>
      <p:sp>
        <p:nvSpPr>
          <p:cNvPr id="33" name="正方形/長方形 32">
            <a:extLst>
              <a:ext uri="{FF2B5EF4-FFF2-40B4-BE49-F238E27FC236}">
                <a16:creationId xmlns:a16="http://schemas.microsoft.com/office/drawing/2014/main" id="{10B82A56-EDA2-4E8C-BCF0-E6EA65E6101E}"/>
              </a:ext>
            </a:extLst>
          </p:cNvPr>
          <p:cNvSpPr/>
          <p:nvPr/>
        </p:nvSpPr>
        <p:spPr>
          <a:xfrm>
            <a:off x="3976357" y="5168302"/>
            <a:ext cx="2924011" cy="184666"/>
          </a:xfrm>
          <a:prstGeom prst="rect">
            <a:avLst/>
          </a:prstGeom>
        </p:spPr>
        <p:txBody>
          <a:bodyPr wrap="square">
            <a:spAutoFit/>
          </a:bodyPr>
          <a:lstStyle/>
          <a:p>
            <a:pPr>
              <a:tabLst>
                <a:tab pos="2238375" algn="l"/>
              </a:tabLst>
            </a:pPr>
            <a:r>
              <a:rPr kumimoji="1" lang="ja-JP" altLang="en-US" sz="600" dirty="0">
                <a:solidFill>
                  <a:srgbClr val="4466A2"/>
                </a:solidFill>
                <a:latin typeface="游明朝 Demibold" panose="02020600000000000000" pitchFamily="18" charset="-128"/>
                <a:ea typeface="游明朝 Demibold" panose="02020600000000000000" pitchFamily="18" charset="-128"/>
              </a:rPr>
              <a:t>品質管理、情報セキュリティの</a:t>
            </a:r>
            <a:r>
              <a:rPr kumimoji="1" lang="en-US" altLang="ja-JP" sz="600" dirty="0">
                <a:solidFill>
                  <a:srgbClr val="4466A2"/>
                </a:solidFill>
                <a:latin typeface="游明朝 Demibold" panose="02020600000000000000" pitchFamily="18" charset="-128"/>
                <a:ea typeface="游明朝 Demibold" panose="02020600000000000000" pitchFamily="18" charset="-128"/>
              </a:rPr>
              <a:t>ISO</a:t>
            </a:r>
            <a:r>
              <a:rPr kumimoji="1" lang="ja-JP" altLang="en-US" sz="600" dirty="0">
                <a:solidFill>
                  <a:srgbClr val="4466A2"/>
                </a:solidFill>
                <a:latin typeface="游明朝 Demibold" panose="02020600000000000000" pitchFamily="18" charset="-128"/>
                <a:ea typeface="游明朝 Demibold" panose="02020600000000000000" pitchFamily="18" charset="-128"/>
              </a:rPr>
              <a:t>を取得している日本唯一の出版社です</a:t>
            </a:r>
            <a:endParaRPr kumimoji="1" lang="ja-JP" altLang="en-US" sz="300" dirty="0">
              <a:solidFill>
                <a:srgbClr val="4466A2"/>
              </a:solidFill>
              <a:latin typeface="游明朝 Demibold" panose="02020600000000000000" pitchFamily="18" charset="-128"/>
              <a:ea typeface="游明朝 Demibold" panose="02020600000000000000" pitchFamily="18" charset="-128"/>
            </a:endParaRPr>
          </a:p>
        </p:txBody>
      </p:sp>
      <p:sp>
        <p:nvSpPr>
          <p:cNvPr id="34" name="テキスト ボックス 33">
            <a:extLst>
              <a:ext uri="{FF2B5EF4-FFF2-40B4-BE49-F238E27FC236}">
                <a16:creationId xmlns:a16="http://schemas.microsoft.com/office/drawing/2014/main" id="{F7402941-7A8D-4C2F-A32C-06183517D318}"/>
              </a:ext>
            </a:extLst>
          </p:cNvPr>
          <p:cNvSpPr txBox="1"/>
          <p:nvPr/>
        </p:nvSpPr>
        <p:spPr>
          <a:xfrm>
            <a:off x="3946870" y="4339507"/>
            <a:ext cx="3045599" cy="523220"/>
          </a:xfrm>
          <a:prstGeom prst="rect">
            <a:avLst/>
          </a:prstGeom>
          <a:noFill/>
        </p:spPr>
        <p:txBody>
          <a:bodyPr wrap="square" rtlCol="0">
            <a:spAutoFit/>
          </a:bodyPr>
          <a:lstStyle/>
          <a:p>
            <a:r>
              <a:rPr lang="en-US" altLang="ja-JP" sz="2800" dirty="0">
                <a:solidFill>
                  <a:schemeClr val="accent1">
                    <a:lumMod val="75000"/>
                  </a:schemeClr>
                </a:solidFill>
                <a:latin typeface="游明朝 Demibold" panose="02020600000000000000" pitchFamily="18" charset="-128"/>
                <a:ea typeface="游明朝 Demibold" panose="02020600000000000000" pitchFamily="18" charset="-128"/>
              </a:rPr>
              <a:t>L</a:t>
            </a:r>
            <a:r>
              <a:rPr lang="en-US" altLang="ja-JP" sz="1600" dirty="0">
                <a:solidFill>
                  <a:schemeClr val="accent1">
                    <a:lumMod val="75000"/>
                  </a:schemeClr>
                </a:solidFill>
                <a:latin typeface="游明朝 Demibold" panose="02020600000000000000" pitchFamily="18" charset="-128"/>
                <a:ea typeface="游明朝 Demibold" panose="02020600000000000000" pitchFamily="18" charset="-128"/>
              </a:rPr>
              <a:t>earning </a:t>
            </a:r>
            <a:r>
              <a:rPr lang="en-US" altLang="ja-JP" sz="2800" dirty="0">
                <a:solidFill>
                  <a:schemeClr val="accent1">
                    <a:lumMod val="75000"/>
                  </a:schemeClr>
                </a:solidFill>
                <a:latin typeface="游明朝 Demibold" panose="02020600000000000000" pitchFamily="18" charset="-128"/>
                <a:ea typeface="游明朝 Demibold" panose="02020600000000000000" pitchFamily="18" charset="-128"/>
              </a:rPr>
              <a:t>O</a:t>
            </a:r>
            <a:r>
              <a:rPr lang="en-US" altLang="ja-JP" sz="1600" dirty="0">
                <a:solidFill>
                  <a:schemeClr val="accent1">
                    <a:lumMod val="75000"/>
                  </a:schemeClr>
                </a:solidFill>
                <a:latin typeface="游明朝 Demibold" panose="02020600000000000000" pitchFamily="18" charset="-128"/>
                <a:ea typeface="游明朝 Demibold" panose="02020600000000000000" pitchFamily="18" charset="-128"/>
              </a:rPr>
              <a:t>rganization</a:t>
            </a:r>
            <a:endParaRPr lang="ja-JP" altLang="en-US" sz="1600" dirty="0">
              <a:solidFill>
                <a:schemeClr val="accent1">
                  <a:lumMod val="75000"/>
                </a:schemeClr>
              </a:solidFill>
              <a:latin typeface="游明朝 Demibold" panose="02020600000000000000" pitchFamily="18" charset="-128"/>
              <a:ea typeface="游明朝 Demibold" panose="02020600000000000000" pitchFamily="18" charset="-128"/>
            </a:endParaRPr>
          </a:p>
        </p:txBody>
      </p:sp>
      <p:grpSp>
        <p:nvGrpSpPr>
          <p:cNvPr id="52" name="グループ化 51">
            <a:extLst>
              <a:ext uri="{FF2B5EF4-FFF2-40B4-BE49-F238E27FC236}">
                <a16:creationId xmlns:a16="http://schemas.microsoft.com/office/drawing/2014/main" id="{A7212E43-526D-44D8-90B3-C8E1737F1BCF}"/>
              </a:ext>
            </a:extLst>
          </p:cNvPr>
          <p:cNvGrpSpPr/>
          <p:nvPr/>
        </p:nvGrpSpPr>
        <p:grpSpPr>
          <a:xfrm>
            <a:off x="4480489" y="5352072"/>
            <a:ext cx="1896261" cy="1006839"/>
            <a:chOff x="4241803" y="4547481"/>
            <a:chExt cx="1896261" cy="1006839"/>
          </a:xfrm>
        </p:grpSpPr>
        <p:pic>
          <p:nvPicPr>
            <p:cNvPr id="40" name="図 39">
              <a:extLst>
                <a:ext uri="{FF2B5EF4-FFF2-40B4-BE49-F238E27FC236}">
                  <a16:creationId xmlns:a16="http://schemas.microsoft.com/office/drawing/2014/main" id="{51E54559-0D96-444A-96BD-7745D8008E70}"/>
                </a:ext>
              </a:extLst>
            </p:cNvPr>
            <p:cNvPicPr>
              <a:picLocks noChangeAspect="1"/>
            </p:cNvPicPr>
            <p:nvPr/>
          </p:nvPicPr>
          <p:blipFill>
            <a:blip r:embed="rId6"/>
            <a:stretch>
              <a:fillRect/>
            </a:stretch>
          </p:blipFill>
          <p:spPr>
            <a:xfrm>
              <a:off x="4598944" y="4741684"/>
              <a:ext cx="590426" cy="672517"/>
            </a:xfrm>
            <a:prstGeom prst="rect">
              <a:avLst/>
            </a:prstGeom>
          </p:spPr>
        </p:pic>
        <p:sp>
          <p:nvSpPr>
            <p:cNvPr id="41" name="正方形/長方形 40">
              <a:extLst>
                <a:ext uri="{FF2B5EF4-FFF2-40B4-BE49-F238E27FC236}">
                  <a16:creationId xmlns:a16="http://schemas.microsoft.com/office/drawing/2014/main" id="{EC0F3A90-773C-496B-9BAC-5CB1A84C085B}"/>
                </a:ext>
              </a:extLst>
            </p:cNvPr>
            <p:cNvSpPr/>
            <p:nvPr/>
          </p:nvSpPr>
          <p:spPr>
            <a:xfrm>
              <a:off x="5266253" y="4690556"/>
              <a:ext cx="871811" cy="276999"/>
            </a:xfrm>
            <a:prstGeom prst="rect">
              <a:avLst/>
            </a:prstGeom>
          </p:spPr>
          <p:txBody>
            <a:bodyPr wrap="square">
              <a:spAutoFit/>
            </a:bodyPr>
            <a:lstStyle/>
            <a:p>
              <a:pPr algn="ctr">
                <a:tabLst>
                  <a:tab pos="2238375" algn="l"/>
                </a:tabLst>
              </a:pPr>
              <a:r>
                <a:rPr kumimoji="1" lang="ja-JP" altLang="en-US" sz="600" dirty="0">
                  <a:latin typeface="游明朝 Demibold" panose="02020600000000000000" pitchFamily="18" charset="-128"/>
                  <a:ea typeface="游明朝 Demibold" panose="02020600000000000000" pitchFamily="18" charset="-128"/>
                </a:rPr>
                <a:t>不可能を可能にする</a:t>
              </a:r>
              <a:endParaRPr kumimoji="1" lang="en-US" altLang="ja-JP" sz="600" dirty="0">
                <a:latin typeface="游明朝 Demibold" panose="02020600000000000000" pitchFamily="18" charset="-128"/>
                <a:ea typeface="游明朝 Demibold" panose="02020600000000000000" pitchFamily="18" charset="-128"/>
              </a:endParaRPr>
            </a:p>
            <a:p>
              <a:pPr algn="ctr">
                <a:tabLst>
                  <a:tab pos="2238375" algn="l"/>
                </a:tabLst>
              </a:pPr>
              <a:r>
                <a:rPr kumimoji="1" lang="en-US" altLang="ja-JP" sz="600" dirty="0">
                  <a:latin typeface="游明朝 Demibold" panose="02020600000000000000" pitchFamily="18" charset="-128"/>
                  <a:ea typeface="游明朝 Demibold" panose="02020600000000000000" pitchFamily="18" charset="-128"/>
                </a:rPr>
                <a:t>3</a:t>
              </a:r>
              <a:r>
                <a:rPr kumimoji="1" lang="ja-JP" altLang="en-US" sz="600" dirty="0" err="1">
                  <a:latin typeface="游明朝 Demibold" panose="02020600000000000000" pitchFamily="18" charset="-128"/>
                  <a:ea typeface="游明朝 Demibold" panose="02020600000000000000" pitchFamily="18" charset="-128"/>
                </a:rPr>
                <a:t>つの</a:t>
              </a:r>
              <a:r>
                <a:rPr kumimoji="1" lang="ja-JP" altLang="en-US" sz="600" dirty="0">
                  <a:latin typeface="游明朝 Demibold" panose="02020600000000000000" pitchFamily="18" charset="-128"/>
                  <a:ea typeface="游明朝 Demibold" panose="02020600000000000000" pitchFamily="18" charset="-128"/>
                </a:rPr>
                <a:t>意志</a:t>
              </a:r>
            </a:p>
          </p:txBody>
        </p:sp>
        <p:sp>
          <p:nvSpPr>
            <p:cNvPr id="42" name="正方形/長方形 41">
              <a:extLst>
                <a:ext uri="{FF2B5EF4-FFF2-40B4-BE49-F238E27FC236}">
                  <a16:creationId xmlns:a16="http://schemas.microsoft.com/office/drawing/2014/main" id="{9B26E6A5-9E86-402B-ADC7-2504E94AE3D0}"/>
                </a:ext>
              </a:extLst>
            </p:cNvPr>
            <p:cNvSpPr/>
            <p:nvPr/>
          </p:nvSpPr>
          <p:spPr>
            <a:xfrm>
              <a:off x="5209511" y="5016226"/>
              <a:ext cx="347050" cy="184666"/>
            </a:xfrm>
            <a:prstGeom prst="rect">
              <a:avLst/>
            </a:prstGeom>
          </p:spPr>
          <p:txBody>
            <a:bodyPr wrap="square">
              <a:spAutoFit/>
            </a:bodyPr>
            <a:lstStyle/>
            <a:p>
              <a:pPr algn="ctr">
                <a:tabLst>
                  <a:tab pos="2238375" algn="l"/>
                </a:tabLst>
              </a:pPr>
              <a:r>
                <a:rPr kumimoji="1" lang="ja-JP" altLang="en-US" sz="600" dirty="0">
                  <a:latin typeface="游明朝 Demibold" panose="02020600000000000000" pitchFamily="18" charset="-128"/>
                  <a:ea typeface="游明朝 Demibold" panose="02020600000000000000" pitchFamily="18" charset="-128"/>
                </a:rPr>
                <a:t>創意</a:t>
              </a:r>
            </a:p>
          </p:txBody>
        </p:sp>
        <p:sp>
          <p:nvSpPr>
            <p:cNvPr id="43" name="正方形/長方形 42">
              <a:extLst>
                <a:ext uri="{FF2B5EF4-FFF2-40B4-BE49-F238E27FC236}">
                  <a16:creationId xmlns:a16="http://schemas.microsoft.com/office/drawing/2014/main" id="{3121F1A4-4636-4FB2-BB3F-27914B54733C}"/>
                </a:ext>
              </a:extLst>
            </p:cNvPr>
            <p:cNvSpPr/>
            <p:nvPr/>
          </p:nvSpPr>
          <p:spPr>
            <a:xfrm>
              <a:off x="4241803" y="5028751"/>
              <a:ext cx="354296" cy="184666"/>
            </a:xfrm>
            <a:prstGeom prst="rect">
              <a:avLst/>
            </a:prstGeom>
          </p:spPr>
          <p:txBody>
            <a:bodyPr wrap="square">
              <a:spAutoFit/>
            </a:bodyPr>
            <a:lstStyle/>
            <a:p>
              <a:pPr algn="ctr">
                <a:tabLst>
                  <a:tab pos="2238375" algn="l"/>
                </a:tabLst>
              </a:pPr>
              <a:r>
                <a:rPr kumimoji="1" lang="ja-JP" altLang="en-US" sz="600" dirty="0">
                  <a:latin typeface="游明朝 Demibold" panose="02020600000000000000" pitchFamily="18" charset="-128"/>
                  <a:ea typeface="游明朝 Demibold" panose="02020600000000000000" pitchFamily="18" charset="-128"/>
                </a:rPr>
                <a:t>熱意</a:t>
              </a:r>
            </a:p>
          </p:txBody>
        </p:sp>
        <p:sp>
          <p:nvSpPr>
            <p:cNvPr id="44" name="正方形/長方形 43">
              <a:extLst>
                <a:ext uri="{FF2B5EF4-FFF2-40B4-BE49-F238E27FC236}">
                  <a16:creationId xmlns:a16="http://schemas.microsoft.com/office/drawing/2014/main" id="{01F189BB-2A0A-4C04-9B84-E060D5F46206}"/>
                </a:ext>
              </a:extLst>
            </p:cNvPr>
            <p:cNvSpPr/>
            <p:nvPr/>
          </p:nvSpPr>
          <p:spPr>
            <a:xfrm>
              <a:off x="4719454" y="4547481"/>
              <a:ext cx="347050" cy="184666"/>
            </a:xfrm>
            <a:prstGeom prst="rect">
              <a:avLst/>
            </a:prstGeom>
          </p:spPr>
          <p:txBody>
            <a:bodyPr wrap="square">
              <a:spAutoFit/>
            </a:bodyPr>
            <a:lstStyle/>
            <a:p>
              <a:pPr algn="ctr">
                <a:tabLst>
                  <a:tab pos="2238375" algn="l"/>
                </a:tabLst>
              </a:pPr>
              <a:r>
                <a:rPr kumimoji="1" lang="ja-JP" altLang="en-US" sz="600" dirty="0">
                  <a:latin typeface="游明朝 Demibold" panose="02020600000000000000" pitchFamily="18" charset="-128"/>
                  <a:ea typeface="游明朝 Demibold" panose="02020600000000000000" pitchFamily="18" charset="-128"/>
                </a:rPr>
                <a:t>誠意</a:t>
              </a:r>
            </a:p>
          </p:txBody>
        </p:sp>
        <p:sp>
          <p:nvSpPr>
            <p:cNvPr id="45" name="正方形/長方形 44">
              <a:extLst>
                <a:ext uri="{FF2B5EF4-FFF2-40B4-BE49-F238E27FC236}">
                  <a16:creationId xmlns:a16="http://schemas.microsoft.com/office/drawing/2014/main" id="{49F19506-32E2-4284-B749-A695A8C7B872}"/>
                </a:ext>
              </a:extLst>
            </p:cNvPr>
            <p:cNvSpPr/>
            <p:nvPr/>
          </p:nvSpPr>
          <p:spPr>
            <a:xfrm>
              <a:off x="4725358" y="5369654"/>
              <a:ext cx="347050" cy="184666"/>
            </a:xfrm>
            <a:prstGeom prst="rect">
              <a:avLst/>
            </a:prstGeom>
          </p:spPr>
          <p:txBody>
            <a:bodyPr wrap="square">
              <a:spAutoFit/>
            </a:bodyPr>
            <a:lstStyle/>
            <a:p>
              <a:pPr algn="ctr">
                <a:tabLst>
                  <a:tab pos="2238375" algn="l"/>
                </a:tabLst>
              </a:pPr>
              <a:r>
                <a:rPr kumimoji="1" lang="ja-JP" altLang="en-US" sz="600" dirty="0">
                  <a:latin typeface="游明朝 Demibold" panose="02020600000000000000" pitchFamily="18" charset="-128"/>
                  <a:ea typeface="游明朝 Demibold" panose="02020600000000000000" pitchFamily="18" charset="-128"/>
                </a:rPr>
                <a:t>志し</a:t>
              </a:r>
            </a:p>
          </p:txBody>
        </p:sp>
        <p:cxnSp>
          <p:nvCxnSpPr>
            <p:cNvPr id="14" name="直線コネクタ 13">
              <a:extLst>
                <a:ext uri="{FF2B5EF4-FFF2-40B4-BE49-F238E27FC236}">
                  <a16:creationId xmlns:a16="http://schemas.microsoft.com/office/drawing/2014/main" id="{241AE116-27AD-4FAA-8912-C7477B9B9BFF}"/>
                </a:ext>
              </a:extLst>
            </p:cNvPr>
            <p:cNvCxnSpPr/>
            <p:nvPr/>
          </p:nvCxnSpPr>
          <p:spPr>
            <a:xfrm>
              <a:off x="4533675" y="5114633"/>
              <a:ext cx="18857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B5ECF0A6-D5DB-453E-9146-F5648629E44B}"/>
                </a:ext>
              </a:extLst>
            </p:cNvPr>
            <p:cNvCxnSpPr/>
            <p:nvPr/>
          </p:nvCxnSpPr>
          <p:spPr>
            <a:xfrm>
              <a:off x="5066504" y="5115411"/>
              <a:ext cx="18857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DB6DB0D9-4170-454A-ABA1-1CB8FA58E174}"/>
                </a:ext>
              </a:extLst>
            </p:cNvPr>
            <p:cNvCxnSpPr>
              <a:cxnSpLocks/>
            </p:cNvCxnSpPr>
            <p:nvPr/>
          </p:nvCxnSpPr>
          <p:spPr>
            <a:xfrm>
              <a:off x="4892979" y="4695990"/>
              <a:ext cx="0" cy="17172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2EEB6C46-AEB6-45C3-9198-4F8949A8A395}"/>
                </a:ext>
              </a:extLst>
            </p:cNvPr>
            <p:cNvSpPr/>
            <p:nvPr/>
          </p:nvSpPr>
          <p:spPr>
            <a:xfrm>
              <a:off x="4798693" y="4772961"/>
              <a:ext cx="188571" cy="215444"/>
            </a:xfrm>
            <a:prstGeom prst="rect">
              <a:avLst/>
            </a:prstGeom>
          </p:spPr>
          <p:txBody>
            <a:bodyPr wrap="square">
              <a:spAutoFit/>
            </a:bodyPr>
            <a:lstStyle/>
            <a:p>
              <a:pPr algn="ctr">
                <a:tabLst>
                  <a:tab pos="2238375" algn="l"/>
                </a:tabLst>
              </a:pPr>
              <a:r>
                <a:rPr kumimoji="1" lang="ja-JP" altLang="en-US" sz="800" dirty="0">
                  <a:latin typeface="游明朝 Demibold" panose="02020600000000000000" pitchFamily="18" charset="-128"/>
                  <a:ea typeface="游明朝 Demibold" panose="02020600000000000000" pitchFamily="18" charset="-128"/>
                </a:rPr>
                <a:t>・</a:t>
              </a:r>
              <a:endParaRPr kumimoji="1" lang="ja-JP" altLang="en-US" sz="600" dirty="0">
                <a:latin typeface="游明朝 Demibold" panose="02020600000000000000" pitchFamily="18" charset="-128"/>
                <a:ea typeface="游明朝 Demibold" panose="02020600000000000000" pitchFamily="18" charset="-128"/>
              </a:endParaRPr>
            </a:p>
          </p:txBody>
        </p:sp>
        <p:sp>
          <p:nvSpPr>
            <p:cNvPr id="50" name="正方形/長方形 49">
              <a:extLst>
                <a:ext uri="{FF2B5EF4-FFF2-40B4-BE49-F238E27FC236}">
                  <a16:creationId xmlns:a16="http://schemas.microsoft.com/office/drawing/2014/main" id="{D2D9300E-6309-4A06-9075-BEE2BC4ECFE4}"/>
                </a:ext>
              </a:extLst>
            </p:cNvPr>
            <p:cNvSpPr/>
            <p:nvPr/>
          </p:nvSpPr>
          <p:spPr>
            <a:xfrm>
              <a:off x="4972703" y="5016226"/>
              <a:ext cx="188571" cy="215444"/>
            </a:xfrm>
            <a:prstGeom prst="rect">
              <a:avLst/>
            </a:prstGeom>
          </p:spPr>
          <p:txBody>
            <a:bodyPr wrap="square">
              <a:spAutoFit/>
            </a:bodyPr>
            <a:lstStyle/>
            <a:p>
              <a:pPr algn="ctr">
                <a:tabLst>
                  <a:tab pos="2238375" algn="l"/>
                </a:tabLst>
              </a:pPr>
              <a:r>
                <a:rPr kumimoji="1" lang="ja-JP" altLang="en-US" sz="800" dirty="0">
                  <a:latin typeface="游明朝 Demibold" panose="02020600000000000000" pitchFamily="18" charset="-128"/>
                  <a:ea typeface="游明朝 Demibold" panose="02020600000000000000" pitchFamily="18" charset="-128"/>
                </a:rPr>
                <a:t>・</a:t>
              </a:r>
              <a:endParaRPr kumimoji="1" lang="ja-JP" altLang="en-US" sz="600" dirty="0">
                <a:latin typeface="游明朝 Demibold" panose="02020600000000000000" pitchFamily="18" charset="-128"/>
                <a:ea typeface="游明朝 Demibold" panose="02020600000000000000" pitchFamily="18" charset="-128"/>
              </a:endParaRPr>
            </a:p>
          </p:txBody>
        </p:sp>
        <p:sp>
          <p:nvSpPr>
            <p:cNvPr id="51" name="正方形/長方形 50">
              <a:extLst>
                <a:ext uri="{FF2B5EF4-FFF2-40B4-BE49-F238E27FC236}">
                  <a16:creationId xmlns:a16="http://schemas.microsoft.com/office/drawing/2014/main" id="{DB4C4A1E-544C-4932-B14B-C242371AAABB}"/>
                </a:ext>
              </a:extLst>
            </p:cNvPr>
            <p:cNvSpPr/>
            <p:nvPr/>
          </p:nvSpPr>
          <p:spPr>
            <a:xfrm>
              <a:off x="4633073" y="5016317"/>
              <a:ext cx="188571" cy="215444"/>
            </a:xfrm>
            <a:prstGeom prst="rect">
              <a:avLst/>
            </a:prstGeom>
          </p:spPr>
          <p:txBody>
            <a:bodyPr wrap="square">
              <a:spAutoFit/>
            </a:bodyPr>
            <a:lstStyle/>
            <a:p>
              <a:pPr algn="ctr">
                <a:tabLst>
                  <a:tab pos="2238375" algn="l"/>
                </a:tabLst>
              </a:pPr>
              <a:r>
                <a:rPr kumimoji="1" lang="ja-JP" altLang="en-US" sz="800" dirty="0">
                  <a:latin typeface="游明朝 Demibold" panose="02020600000000000000" pitchFamily="18" charset="-128"/>
                  <a:ea typeface="游明朝 Demibold" panose="02020600000000000000" pitchFamily="18" charset="-128"/>
                </a:rPr>
                <a:t>・</a:t>
              </a:r>
              <a:endParaRPr kumimoji="1" lang="ja-JP" altLang="en-US" sz="600" dirty="0">
                <a:latin typeface="游明朝 Demibold" panose="02020600000000000000" pitchFamily="18" charset="-128"/>
                <a:ea typeface="游明朝 Demibold" panose="02020600000000000000" pitchFamily="18" charset="-128"/>
              </a:endParaRPr>
            </a:p>
          </p:txBody>
        </p:sp>
      </p:grpSp>
      <p:sp>
        <p:nvSpPr>
          <p:cNvPr id="53" name="テキスト ボックス 52">
            <a:extLst>
              <a:ext uri="{FF2B5EF4-FFF2-40B4-BE49-F238E27FC236}">
                <a16:creationId xmlns:a16="http://schemas.microsoft.com/office/drawing/2014/main" id="{2951B906-BCE8-497D-AED3-49EF66278A5A}"/>
              </a:ext>
            </a:extLst>
          </p:cNvPr>
          <p:cNvSpPr txBox="1"/>
          <p:nvPr/>
        </p:nvSpPr>
        <p:spPr>
          <a:xfrm>
            <a:off x="813756" y="6678332"/>
            <a:ext cx="5544764" cy="584775"/>
          </a:xfrm>
          <a:prstGeom prst="rect">
            <a:avLst/>
          </a:prstGeom>
          <a:noFill/>
        </p:spPr>
        <p:txBody>
          <a:bodyPr wrap="square" rtlCol="0">
            <a:spAutoFit/>
          </a:bodyPr>
          <a:lstStyle/>
          <a:p>
            <a:pPr algn="ctr"/>
            <a:r>
              <a:rPr kumimoji="1" lang="ja-JP" altLang="en-US" sz="3200" dirty="0">
                <a:ln>
                  <a:solidFill>
                    <a:schemeClr val="tx1"/>
                  </a:solidFill>
                </a:ln>
                <a:latin typeface="游明朝 Demibold" panose="02020600000000000000" pitchFamily="18" charset="-128"/>
                <a:ea typeface="游明朝 Demibold" panose="02020600000000000000" pitchFamily="18" charset="-128"/>
              </a:rPr>
              <a:t>社史･アーカイブ総合研究所</a:t>
            </a:r>
          </a:p>
        </p:txBody>
      </p:sp>
      <p:sp>
        <p:nvSpPr>
          <p:cNvPr id="54" name="テキスト ボックス 53">
            <a:extLst>
              <a:ext uri="{FF2B5EF4-FFF2-40B4-BE49-F238E27FC236}">
                <a16:creationId xmlns:a16="http://schemas.microsoft.com/office/drawing/2014/main" id="{F9B6D8AD-D17D-4918-877E-195B51E2FBD1}"/>
              </a:ext>
            </a:extLst>
          </p:cNvPr>
          <p:cNvSpPr txBox="1"/>
          <p:nvPr/>
        </p:nvSpPr>
        <p:spPr>
          <a:xfrm>
            <a:off x="1075222" y="7103328"/>
            <a:ext cx="4989141" cy="246221"/>
          </a:xfrm>
          <a:prstGeom prst="rect">
            <a:avLst/>
          </a:prstGeom>
          <a:noFill/>
        </p:spPr>
        <p:txBody>
          <a:bodyPr wrap="square" rtlCol="0">
            <a:spAutoFit/>
          </a:bodyPr>
          <a:lstStyle/>
          <a:p>
            <a:pPr algn="ctr"/>
            <a:r>
              <a:rPr lang="en-US" altLang="ja-JP" sz="1000" b="1" dirty="0">
                <a:latin typeface="Sitka Heading" panose="02000505000000020004" pitchFamily="2" charset="0"/>
                <a:ea typeface="游明朝 Demibold" panose="02020600000000000000" pitchFamily="18" charset="-128"/>
                <a:cs typeface="Courier New" panose="02070309020205020404" pitchFamily="49" charset="0"/>
              </a:rPr>
              <a:t>CORPORATE  HISTORIES  AND  ARCHIVES  RESEARCH </a:t>
            </a:r>
            <a:r>
              <a:rPr lang="ja-JP" altLang="en-US" sz="1000" b="1" dirty="0">
                <a:latin typeface="Sitka Heading" panose="02000505000000020004" pitchFamily="2" charset="0"/>
                <a:ea typeface="游明朝 Demibold" panose="02020600000000000000" pitchFamily="18" charset="-128"/>
                <a:cs typeface="Courier New" panose="02070309020205020404" pitchFamily="49" charset="0"/>
              </a:rPr>
              <a:t> </a:t>
            </a:r>
            <a:r>
              <a:rPr lang="en-US" altLang="ja-JP" sz="1000" b="1" dirty="0">
                <a:latin typeface="Sitka Heading" panose="02000505000000020004" pitchFamily="2" charset="0"/>
                <a:ea typeface="游明朝 Demibold" panose="02020600000000000000" pitchFamily="18" charset="-128"/>
                <a:cs typeface="Courier New" panose="02070309020205020404" pitchFamily="49" charset="0"/>
              </a:rPr>
              <a:t>INSTITUTE</a:t>
            </a:r>
            <a:endParaRPr kumimoji="1" lang="ja-JP" altLang="en-US" sz="1000" b="1" dirty="0">
              <a:latin typeface="Sitka Heading" panose="02000505000000020004" pitchFamily="2" charset="0"/>
              <a:ea typeface="游明朝 Demibold" panose="02020600000000000000" pitchFamily="18" charset="-128"/>
              <a:cs typeface="Courier New" panose="02070309020205020404" pitchFamily="49" charset="0"/>
            </a:endParaRPr>
          </a:p>
        </p:txBody>
      </p:sp>
      <p:sp>
        <p:nvSpPr>
          <p:cNvPr id="55" name="正方形/長方形 54">
            <a:extLst>
              <a:ext uri="{FF2B5EF4-FFF2-40B4-BE49-F238E27FC236}">
                <a16:creationId xmlns:a16="http://schemas.microsoft.com/office/drawing/2014/main" id="{1D7AC6CE-14B0-4941-84D3-D770E1A5C7EF}"/>
              </a:ext>
            </a:extLst>
          </p:cNvPr>
          <p:cNvSpPr/>
          <p:nvPr/>
        </p:nvSpPr>
        <p:spPr>
          <a:xfrm>
            <a:off x="1603039" y="6521717"/>
            <a:ext cx="4393094" cy="261610"/>
          </a:xfrm>
          <a:prstGeom prst="rect">
            <a:avLst/>
          </a:prstGeom>
        </p:spPr>
        <p:txBody>
          <a:bodyPr wrap="square">
            <a:spAutoFit/>
          </a:bodyPr>
          <a:lstStyle/>
          <a:p>
            <a:r>
              <a:rPr lang="en-US" altLang="ja-JP" sz="1100" b="1" dirty="0">
                <a:latin typeface="+mn-ea"/>
              </a:rPr>
              <a:t>-</a:t>
            </a:r>
            <a:r>
              <a:rPr lang="ja-JP" altLang="en-US" sz="1100" b="1" dirty="0">
                <a:latin typeface="+mn-ea"/>
              </a:rPr>
              <a:t>社史とアーカイブに関する日本初、唯一のシンクタンク</a:t>
            </a:r>
            <a:r>
              <a:rPr lang="en-US" altLang="ja-JP" sz="1100" b="1" dirty="0">
                <a:latin typeface="+mn-ea"/>
              </a:rPr>
              <a:t>-</a:t>
            </a:r>
            <a:endParaRPr lang="ja-JP" altLang="en-US" sz="1100" b="1" dirty="0">
              <a:latin typeface="+mn-ea"/>
            </a:endParaRPr>
          </a:p>
        </p:txBody>
      </p:sp>
      <p:grpSp>
        <p:nvGrpSpPr>
          <p:cNvPr id="57" name="グループ化 56">
            <a:extLst>
              <a:ext uri="{FF2B5EF4-FFF2-40B4-BE49-F238E27FC236}">
                <a16:creationId xmlns:a16="http://schemas.microsoft.com/office/drawing/2014/main" id="{A44D2D15-5BD6-42CE-B3DE-3814491E63BE}"/>
              </a:ext>
            </a:extLst>
          </p:cNvPr>
          <p:cNvGrpSpPr/>
          <p:nvPr/>
        </p:nvGrpSpPr>
        <p:grpSpPr>
          <a:xfrm>
            <a:off x="249831" y="6600931"/>
            <a:ext cx="706670" cy="682733"/>
            <a:chOff x="706219" y="2951014"/>
            <a:chExt cx="829165" cy="801079"/>
          </a:xfrm>
        </p:grpSpPr>
        <p:sp>
          <p:nvSpPr>
            <p:cNvPr id="58" name="二等辺三角形 57">
              <a:extLst>
                <a:ext uri="{FF2B5EF4-FFF2-40B4-BE49-F238E27FC236}">
                  <a16:creationId xmlns:a16="http://schemas.microsoft.com/office/drawing/2014/main" id="{2D5F39AE-325B-45CD-9FF2-D53C0325946F}"/>
                </a:ext>
              </a:extLst>
            </p:cNvPr>
            <p:cNvSpPr/>
            <p:nvPr/>
          </p:nvSpPr>
          <p:spPr>
            <a:xfrm rot="11268079" flipV="1">
              <a:off x="1296305" y="3682947"/>
              <a:ext cx="27275" cy="69146"/>
            </a:xfrm>
            <a:prstGeom prst="triangle">
              <a:avLst/>
            </a:prstGeom>
            <a:solidFill>
              <a:srgbClr val="44BF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9" name="グループ化 58">
              <a:extLst>
                <a:ext uri="{FF2B5EF4-FFF2-40B4-BE49-F238E27FC236}">
                  <a16:creationId xmlns:a16="http://schemas.microsoft.com/office/drawing/2014/main" id="{CB500A81-A612-4332-87E6-EAA543122628}"/>
                </a:ext>
              </a:extLst>
            </p:cNvPr>
            <p:cNvGrpSpPr/>
            <p:nvPr/>
          </p:nvGrpSpPr>
          <p:grpSpPr>
            <a:xfrm>
              <a:off x="706219" y="2951014"/>
              <a:ext cx="829165" cy="800491"/>
              <a:chOff x="4704314" y="4851147"/>
              <a:chExt cx="570501" cy="550772"/>
            </a:xfrm>
          </p:grpSpPr>
          <p:sp>
            <p:nvSpPr>
              <p:cNvPr id="60" name="二等辺三角形 59">
                <a:extLst>
                  <a:ext uri="{FF2B5EF4-FFF2-40B4-BE49-F238E27FC236}">
                    <a16:creationId xmlns:a16="http://schemas.microsoft.com/office/drawing/2014/main" id="{C6A25A16-9E8C-42E0-88CE-A07AA00C716D}"/>
                  </a:ext>
                </a:extLst>
              </p:cNvPr>
              <p:cNvSpPr/>
              <p:nvPr/>
            </p:nvSpPr>
            <p:spPr>
              <a:xfrm rot="21414443">
                <a:off x="4704314" y="4945897"/>
                <a:ext cx="154823" cy="167865"/>
              </a:xfrm>
              <a:prstGeom prst="triangle">
                <a:avLst/>
              </a:prstGeom>
              <a:solidFill>
                <a:srgbClr val="2F82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二等辺三角形 60">
                <a:extLst>
                  <a:ext uri="{FF2B5EF4-FFF2-40B4-BE49-F238E27FC236}">
                    <a16:creationId xmlns:a16="http://schemas.microsoft.com/office/drawing/2014/main" id="{985FE2FD-29CA-4951-AC73-514BD8F1AE33}"/>
                  </a:ext>
                </a:extLst>
              </p:cNvPr>
              <p:cNvSpPr/>
              <p:nvPr/>
            </p:nvSpPr>
            <p:spPr>
              <a:xfrm rot="18631336">
                <a:off x="4796000" y="4925806"/>
                <a:ext cx="133308" cy="157272"/>
              </a:xfrm>
              <a:prstGeom prst="triangle">
                <a:avLst/>
              </a:prstGeom>
              <a:solidFill>
                <a:srgbClr val="113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二等辺三角形 61">
                <a:extLst>
                  <a:ext uri="{FF2B5EF4-FFF2-40B4-BE49-F238E27FC236}">
                    <a16:creationId xmlns:a16="http://schemas.microsoft.com/office/drawing/2014/main" id="{177258B7-C27B-491D-B2B2-2E25347A8988}"/>
                  </a:ext>
                </a:extLst>
              </p:cNvPr>
              <p:cNvSpPr/>
              <p:nvPr/>
            </p:nvSpPr>
            <p:spPr>
              <a:xfrm rot="20444326" flipV="1">
                <a:off x="4845150" y="4877239"/>
                <a:ext cx="223988" cy="126358"/>
              </a:xfrm>
              <a:prstGeom prst="triangle">
                <a:avLst/>
              </a:prstGeom>
              <a:solidFill>
                <a:srgbClr val="44BF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二等辺三角形 62">
                <a:extLst>
                  <a:ext uri="{FF2B5EF4-FFF2-40B4-BE49-F238E27FC236}">
                    <a16:creationId xmlns:a16="http://schemas.microsoft.com/office/drawing/2014/main" id="{E884A4C4-F3E5-4555-9EA9-1FEE519C9B3B}"/>
                  </a:ext>
                </a:extLst>
              </p:cNvPr>
              <p:cNvSpPr/>
              <p:nvPr/>
            </p:nvSpPr>
            <p:spPr>
              <a:xfrm rot="20869004">
                <a:off x="5004691" y="4851147"/>
                <a:ext cx="121887" cy="124974"/>
              </a:xfrm>
              <a:prstGeom prst="triangle">
                <a:avLst/>
              </a:prstGeom>
              <a:solidFill>
                <a:srgbClr val="113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直角三角形 63">
                <a:extLst>
                  <a:ext uri="{FF2B5EF4-FFF2-40B4-BE49-F238E27FC236}">
                    <a16:creationId xmlns:a16="http://schemas.microsoft.com/office/drawing/2014/main" id="{4D89CC7A-E5A1-44DA-A62B-C398F1A13C7F}"/>
                  </a:ext>
                </a:extLst>
              </p:cNvPr>
              <p:cNvSpPr/>
              <p:nvPr/>
            </p:nvSpPr>
            <p:spPr>
              <a:xfrm rot="21387992">
                <a:off x="5161620" y="4892998"/>
                <a:ext cx="95370" cy="195091"/>
              </a:xfrm>
              <a:prstGeom prst="rtTriangle">
                <a:avLst/>
              </a:prstGeom>
              <a:solidFill>
                <a:srgbClr val="2F82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直角三角形 64">
                <a:extLst>
                  <a:ext uri="{FF2B5EF4-FFF2-40B4-BE49-F238E27FC236}">
                    <a16:creationId xmlns:a16="http://schemas.microsoft.com/office/drawing/2014/main" id="{0D4D664D-085C-400D-BF25-CEC9C674F281}"/>
                  </a:ext>
                </a:extLst>
              </p:cNvPr>
              <p:cNvSpPr/>
              <p:nvPr/>
            </p:nvSpPr>
            <p:spPr>
              <a:xfrm rot="15566233" flipH="1">
                <a:off x="5031982" y="4990486"/>
                <a:ext cx="95671" cy="120600"/>
              </a:xfrm>
              <a:prstGeom prst="rtTriangle">
                <a:avLst/>
              </a:prstGeom>
              <a:solidFill>
                <a:srgbClr val="43BF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二等辺三角形 65">
                <a:extLst>
                  <a:ext uri="{FF2B5EF4-FFF2-40B4-BE49-F238E27FC236}">
                    <a16:creationId xmlns:a16="http://schemas.microsoft.com/office/drawing/2014/main" id="{CAAC7BC9-93A2-4C58-B8F8-B46FBEEB1B98}"/>
                  </a:ext>
                </a:extLst>
              </p:cNvPr>
              <p:cNvSpPr/>
              <p:nvPr/>
            </p:nvSpPr>
            <p:spPr>
              <a:xfrm rot="21322203" flipV="1">
                <a:off x="4705527" y="5139196"/>
                <a:ext cx="172600" cy="154907"/>
              </a:xfrm>
              <a:prstGeom prst="triangle">
                <a:avLst/>
              </a:prstGeom>
              <a:solidFill>
                <a:srgbClr val="44BF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直角三角形 66">
                <a:extLst>
                  <a:ext uri="{FF2B5EF4-FFF2-40B4-BE49-F238E27FC236}">
                    <a16:creationId xmlns:a16="http://schemas.microsoft.com/office/drawing/2014/main" id="{F5F0393A-5E7A-49E0-8184-CE15518C64C9}"/>
                  </a:ext>
                </a:extLst>
              </p:cNvPr>
              <p:cNvSpPr/>
              <p:nvPr/>
            </p:nvSpPr>
            <p:spPr>
              <a:xfrm rot="8343757">
                <a:off x="4952606" y="5072146"/>
                <a:ext cx="94630" cy="191460"/>
              </a:xfrm>
              <a:prstGeom prst="rtTriangle">
                <a:avLst/>
              </a:prstGeom>
              <a:solidFill>
                <a:srgbClr val="2F82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直角三角形 67">
                <a:extLst>
                  <a:ext uri="{FF2B5EF4-FFF2-40B4-BE49-F238E27FC236}">
                    <a16:creationId xmlns:a16="http://schemas.microsoft.com/office/drawing/2014/main" id="{06D79C31-1A0D-40AD-A0CB-47E63EF1F5A3}"/>
                  </a:ext>
                </a:extLst>
              </p:cNvPr>
              <p:cNvSpPr/>
              <p:nvPr/>
            </p:nvSpPr>
            <p:spPr>
              <a:xfrm rot="6406927" flipV="1">
                <a:off x="5002061" y="5063512"/>
                <a:ext cx="112975" cy="146884"/>
              </a:xfrm>
              <a:prstGeom prst="rtTriangle">
                <a:avLst/>
              </a:prstGeom>
              <a:solidFill>
                <a:srgbClr val="113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二等辺三角形 68">
                <a:extLst>
                  <a:ext uri="{FF2B5EF4-FFF2-40B4-BE49-F238E27FC236}">
                    <a16:creationId xmlns:a16="http://schemas.microsoft.com/office/drawing/2014/main" id="{C7A65D79-C9CA-450A-B968-0BAF99763F28}"/>
                  </a:ext>
                </a:extLst>
              </p:cNvPr>
              <p:cNvSpPr/>
              <p:nvPr/>
            </p:nvSpPr>
            <p:spPr>
              <a:xfrm rot="2990265">
                <a:off x="5154337" y="5104599"/>
                <a:ext cx="167826" cy="73130"/>
              </a:xfrm>
              <a:prstGeom prst="triangle">
                <a:avLst/>
              </a:prstGeom>
              <a:solidFill>
                <a:srgbClr val="113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二等辺三角形 69">
                <a:extLst>
                  <a:ext uri="{FF2B5EF4-FFF2-40B4-BE49-F238E27FC236}">
                    <a16:creationId xmlns:a16="http://schemas.microsoft.com/office/drawing/2014/main" id="{17718F1B-7523-46BA-8F23-5DAD97B62075}"/>
                  </a:ext>
                </a:extLst>
              </p:cNvPr>
              <p:cNvSpPr/>
              <p:nvPr/>
            </p:nvSpPr>
            <p:spPr>
              <a:xfrm rot="3261191" flipV="1">
                <a:off x="5085484" y="5171960"/>
                <a:ext cx="157642" cy="68718"/>
              </a:xfrm>
              <a:prstGeom prst="triangle">
                <a:avLst/>
              </a:prstGeom>
              <a:solidFill>
                <a:srgbClr val="44BF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二等辺三角形 70">
                <a:extLst>
                  <a:ext uri="{FF2B5EF4-FFF2-40B4-BE49-F238E27FC236}">
                    <a16:creationId xmlns:a16="http://schemas.microsoft.com/office/drawing/2014/main" id="{D4C4BDFA-0B1A-41E3-9361-9FD1DB0CBC98}"/>
                  </a:ext>
                </a:extLst>
              </p:cNvPr>
              <p:cNvSpPr/>
              <p:nvPr/>
            </p:nvSpPr>
            <p:spPr>
              <a:xfrm rot="9239192" flipV="1">
                <a:off x="5099691" y="5240180"/>
                <a:ext cx="101249" cy="76763"/>
              </a:xfrm>
              <a:prstGeom prst="triangle">
                <a:avLst>
                  <a:gd name="adj" fmla="val 56665"/>
                </a:avLst>
              </a:prstGeom>
              <a:solidFill>
                <a:srgbClr val="44BF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直角三角形 71">
                <a:extLst>
                  <a:ext uri="{FF2B5EF4-FFF2-40B4-BE49-F238E27FC236}">
                    <a16:creationId xmlns:a16="http://schemas.microsoft.com/office/drawing/2014/main" id="{F1963434-C0A6-4795-806C-C70148A1AEF0}"/>
                  </a:ext>
                </a:extLst>
              </p:cNvPr>
              <p:cNvSpPr/>
              <p:nvPr/>
            </p:nvSpPr>
            <p:spPr>
              <a:xfrm rot="17415058">
                <a:off x="5012131" y="5219219"/>
                <a:ext cx="94440" cy="85204"/>
              </a:xfrm>
              <a:prstGeom prst="rtTriangle">
                <a:avLst/>
              </a:prstGeom>
              <a:solidFill>
                <a:srgbClr val="2F82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直角三角形 72">
                <a:extLst>
                  <a:ext uri="{FF2B5EF4-FFF2-40B4-BE49-F238E27FC236}">
                    <a16:creationId xmlns:a16="http://schemas.microsoft.com/office/drawing/2014/main" id="{6E0305A9-5D67-4A7F-84D2-CD3DD48B2902}"/>
                  </a:ext>
                </a:extLst>
              </p:cNvPr>
              <p:cNvSpPr/>
              <p:nvPr/>
            </p:nvSpPr>
            <p:spPr>
              <a:xfrm rot="6791892" flipV="1">
                <a:off x="5009893" y="5321043"/>
                <a:ext cx="70322" cy="91429"/>
              </a:xfrm>
              <a:prstGeom prst="rtTriangle">
                <a:avLst/>
              </a:prstGeom>
              <a:solidFill>
                <a:srgbClr val="113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二等辺三角形 73">
                <a:extLst>
                  <a:ext uri="{FF2B5EF4-FFF2-40B4-BE49-F238E27FC236}">
                    <a16:creationId xmlns:a16="http://schemas.microsoft.com/office/drawing/2014/main" id="{AE0773FC-743B-4BBA-B5A2-C9565CDEAE65}"/>
                  </a:ext>
                </a:extLst>
              </p:cNvPr>
              <p:cNvSpPr/>
              <p:nvPr/>
            </p:nvSpPr>
            <p:spPr>
              <a:xfrm rot="14293613">
                <a:off x="4807121" y="5202563"/>
                <a:ext cx="166423" cy="104421"/>
              </a:xfrm>
              <a:prstGeom prst="triangle">
                <a:avLst/>
              </a:prstGeom>
              <a:solidFill>
                <a:srgbClr val="113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直角三角形 74">
                <a:extLst>
                  <a:ext uri="{FF2B5EF4-FFF2-40B4-BE49-F238E27FC236}">
                    <a16:creationId xmlns:a16="http://schemas.microsoft.com/office/drawing/2014/main" id="{B9CEE847-AFC9-48C2-ABF5-57C564E76E3E}"/>
                  </a:ext>
                </a:extLst>
              </p:cNvPr>
              <p:cNvSpPr/>
              <p:nvPr/>
            </p:nvSpPr>
            <p:spPr>
              <a:xfrm rot="14456821" flipV="1">
                <a:off x="4938449" y="5125688"/>
                <a:ext cx="146400" cy="123775"/>
              </a:xfrm>
              <a:prstGeom prst="rtTriangle">
                <a:avLst/>
              </a:prstGeom>
              <a:solidFill>
                <a:srgbClr val="43BF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楕円 75">
                <a:extLst>
                  <a:ext uri="{FF2B5EF4-FFF2-40B4-BE49-F238E27FC236}">
                    <a16:creationId xmlns:a16="http://schemas.microsoft.com/office/drawing/2014/main" id="{B0DA8E96-FA95-4374-9065-5BB6E5C89841}"/>
                  </a:ext>
                </a:extLst>
              </p:cNvPr>
              <p:cNvSpPr/>
              <p:nvPr/>
            </p:nvSpPr>
            <p:spPr>
              <a:xfrm>
                <a:off x="4941539" y="4955452"/>
                <a:ext cx="87906" cy="109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楕円 76">
                <a:extLst>
                  <a:ext uri="{FF2B5EF4-FFF2-40B4-BE49-F238E27FC236}">
                    <a16:creationId xmlns:a16="http://schemas.microsoft.com/office/drawing/2014/main" id="{6F8D3AEB-5F38-4047-B14A-35335FBBB01D}"/>
                  </a:ext>
                </a:extLst>
              </p:cNvPr>
              <p:cNvSpPr/>
              <p:nvPr/>
            </p:nvSpPr>
            <p:spPr>
              <a:xfrm>
                <a:off x="5115896" y="4940586"/>
                <a:ext cx="50790" cy="633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楕円 77">
                <a:extLst>
                  <a:ext uri="{FF2B5EF4-FFF2-40B4-BE49-F238E27FC236}">
                    <a16:creationId xmlns:a16="http://schemas.microsoft.com/office/drawing/2014/main" id="{C05B859D-66F7-42E3-AD9F-0BB4EEDA94FD}"/>
                  </a:ext>
                </a:extLst>
              </p:cNvPr>
              <p:cNvSpPr/>
              <p:nvPr/>
            </p:nvSpPr>
            <p:spPr>
              <a:xfrm>
                <a:off x="5125109" y="5060672"/>
                <a:ext cx="57091" cy="712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楕円 78">
                <a:extLst>
                  <a:ext uri="{FF2B5EF4-FFF2-40B4-BE49-F238E27FC236}">
                    <a16:creationId xmlns:a16="http://schemas.microsoft.com/office/drawing/2014/main" id="{47520D3C-C2DA-4B9D-B026-94E2A34A4819}"/>
                  </a:ext>
                </a:extLst>
              </p:cNvPr>
              <p:cNvSpPr/>
              <p:nvPr/>
            </p:nvSpPr>
            <p:spPr>
              <a:xfrm>
                <a:off x="5076090" y="5184381"/>
                <a:ext cx="77906" cy="971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楕円 79">
                <a:extLst>
                  <a:ext uri="{FF2B5EF4-FFF2-40B4-BE49-F238E27FC236}">
                    <a16:creationId xmlns:a16="http://schemas.microsoft.com/office/drawing/2014/main" id="{13CEB7F0-FF86-4061-BFB1-84B38F514A2E}"/>
                  </a:ext>
                </a:extLst>
              </p:cNvPr>
              <p:cNvSpPr/>
              <p:nvPr/>
            </p:nvSpPr>
            <p:spPr>
              <a:xfrm>
                <a:off x="5082298" y="5321148"/>
                <a:ext cx="47388" cy="591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楕円 80">
                <a:extLst>
                  <a:ext uri="{FF2B5EF4-FFF2-40B4-BE49-F238E27FC236}">
                    <a16:creationId xmlns:a16="http://schemas.microsoft.com/office/drawing/2014/main" id="{9D73813C-DCCC-47DB-9141-C7E4B40F99E1}"/>
                  </a:ext>
                </a:extLst>
              </p:cNvPr>
              <p:cNvSpPr/>
              <p:nvPr/>
            </p:nvSpPr>
            <p:spPr>
              <a:xfrm>
                <a:off x="4961718" y="5271302"/>
                <a:ext cx="47388" cy="591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楕円 81">
                <a:extLst>
                  <a:ext uri="{FF2B5EF4-FFF2-40B4-BE49-F238E27FC236}">
                    <a16:creationId xmlns:a16="http://schemas.microsoft.com/office/drawing/2014/main" id="{FE6157E5-7221-45F4-B070-A9DEC73029A6}"/>
                  </a:ext>
                </a:extLst>
              </p:cNvPr>
              <p:cNvSpPr/>
              <p:nvPr/>
            </p:nvSpPr>
            <p:spPr>
              <a:xfrm>
                <a:off x="4783789" y="5231962"/>
                <a:ext cx="77906" cy="971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09" name="四角形: 角を丸くする 108">
            <a:extLst>
              <a:ext uri="{FF2B5EF4-FFF2-40B4-BE49-F238E27FC236}">
                <a16:creationId xmlns:a16="http://schemas.microsoft.com/office/drawing/2014/main" id="{0F599A39-2E64-4C31-9C24-9A49D5CB66C3}"/>
              </a:ext>
            </a:extLst>
          </p:cNvPr>
          <p:cNvSpPr/>
          <p:nvPr/>
        </p:nvSpPr>
        <p:spPr>
          <a:xfrm>
            <a:off x="954120" y="7421775"/>
            <a:ext cx="4961737" cy="919401"/>
          </a:xfrm>
          <a:prstGeom prst="roundRect">
            <a:avLst/>
          </a:prstGeom>
          <a:solidFill>
            <a:schemeClr val="bg1">
              <a:lumMod val="75000"/>
              <a:alpha val="26000"/>
            </a:schemeClr>
          </a:solidFill>
        </p:spPr>
        <p:txBody>
          <a:bodyPr wrap="square">
            <a:spAutoFit/>
          </a:bodyPr>
          <a:lstStyle/>
          <a:p>
            <a:r>
              <a:rPr lang="ja-JP" altLang="en-US" sz="400" dirty="0">
                <a:latin typeface="游明朝 Demibold" panose="02020600000000000000" pitchFamily="18" charset="-128"/>
                <a:ea typeface="游明朝 Demibold" panose="02020600000000000000" pitchFamily="18" charset="-128"/>
              </a:rPr>
              <a:t>　</a:t>
            </a:r>
            <a:r>
              <a:rPr lang="ja-JP" altLang="en-US" sz="1200" dirty="0">
                <a:latin typeface="游明朝 Demibold" panose="02020600000000000000" pitchFamily="18" charset="-128"/>
                <a:ea typeface="游明朝 Demibold" panose="02020600000000000000" pitchFamily="18" charset="-128"/>
              </a:rPr>
              <a:t>社史・アーカイブ総合研究所は</a:t>
            </a:r>
            <a:r>
              <a:rPr lang="en-US" altLang="ja-JP" sz="1200" dirty="0">
                <a:latin typeface="游明朝 Demibold" panose="02020600000000000000" pitchFamily="18" charset="-128"/>
                <a:ea typeface="游明朝 Demibold" panose="02020600000000000000" pitchFamily="18" charset="-128"/>
              </a:rPr>
              <a:t>『</a:t>
            </a:r>
            <a:r>
              <a:rPr lang="ja-JP" altLang="en-US" sz="1200" dirty="0">
                <a:latin typeface="游明朝 Demibold" panose="02020600000000000000" pitchFamily="18" charset="-128"/>
                <a:ea typeface="游明朝 Demibold" panose="02020600000000000000" pitchFamily="18" charset="-128"/>
              </a:rPr>
              <a:t>社史・記念誌の有効活用と、</a:t>
            </a:r>
            <a:endParaRPr lang="en-US" altLang="ja-JP" sz="1200" dirty="0">
              <a:latin typeface="游明朝 Demibold" panose="02020600000000000000" pitchFamily="18" charset="-128"/>
              <a:ea typeface="游明朝 Demibold" panose="02020600000000000000" pitchFamily="18" charset="-128"/>
            </a:endParaRPr>
          </a:p>
          <a:p>
            <a:r>
              <a:rPr lang="ja-JP" altLang="en-US" sz="1200" dirty="0">
                <a:latin typeface="游明朝 Demibold" panose="02020600000000000000" pitchFamily="18" charset="-128"/>
                <a:ea typeface="游明朝 Demibold" panose="02020600000000000000" pitchFamily="18" charset="-128"/>
              </a:rPr>
              <a:t>ビジネス･アーカイブの普及への貢献</a:t>
            </a:r>
            <a:r>
              <a:rPr lang="en-US" altLang="ja-JP" sz="1200" dirty="0">
                <a:latin typeface="游明朝 Demibold" panose="02020600000000000000" pitchFamily="18" charset="-128"/>
                <a:ea typeface="游明朝 Demibold" panose="02020600000000000000" pitchFamily="18" charset="-128"/>
              </a:rPr>
              <a:t>』</a:t>
            </a:r>
            <a:r>
              <a:rPr lang="ja-JP" altLang="en-US" sz="1200" dirty="0">
                <a:latin typeface="游明朝 Demibold" panose="02020600000000000000" pitchFamily="18" charset="-128"/>
                <a:ea typeface="游明朝 Demibold" panose="02020600000000000000" pitchFamily="18" charset="-128"/>
              </a:rPr>
              <a:t>という大きな目標を掲げ、</a:t>
            </a:r>
            <a:endParaRPr lang="en-US" altLang="ja-JP" sz="1200" dirty="0">
              <a:latin typeface="游明朝 Demibold" panose="02020600000000000000" pitchFamily="18" charset="-128"/>
              <a:ea typeface="游明朝 Demibold" panose="02020600000000000000" pitchFamily="18" charset="-128"/>
            </a:endParaRPr>
          </a:p>
          <a:p>
            <a:r>
              <a:rPr lang="en-US" altLang="ja-JP" sz="1200" dirty="0">
                <a:latin typeface="游明朝 Demibold" panose="02020600000000000000" pitchFamily="18" charset="-128"/>
                <a:ea typeface="游明朝 Demibold" panose="02020600000000000000" pitchFamily="18" charset="-128"/>
              </a:rPr>
              <a:t>2019</a:t>
            </a:r>
            <a:r>
              <a:rPr lang="ja-JP" altLang="en-US" sz="1200" dirty="0">
                <a:latin typeface="游明朝 Demibold" panose="02020600000000000000" pitchFamily="18" charset="-128"/>
                <a:ea typeface="游明朝 Demibold" panose="02020600000000000000" pitchFamily="18" charset="-128"/>
              </a:rPr>
              <a:t>年に設立した専門研究機関です。社史とビジネス･アーカイブに</a:t>
            </a:r>
            <a:endParaRPr lang="en-US" altLang="ja-JP" sz="1200" dirty="0">
              <a:latin typeface="游明朝 Demibold" panose="02020600000000000000" pitchFamily="18" charset="-128"/>
              <a:ea typeface="游明朝 Demibold" panose="02020600000000000000" pitchFamily="18" charset="-128"/>
            </a:endParaRPr>
          </a:p>
          <a:p>
            <a:r>
              <a:rPr lang="ja-JP" altLang="en-US" sz="1200" dirty="0">
                <a:latin typeface="游明朝 Demibold" panose="02020600000000000000" pitchFamily="18" charset="-128"/>
                <a:ea typeface="游明朝 Demibold" panose="02020600000000000000" pitchFamily="18" charset="-128"/>
              </a:rPr>
              <a:t>関する情報の収集、コンテンツの企画と発信を行っています。</a:t>
            </a:r>
            <a:endParaRPr lang="ja-JP" altLang="en-US" sz="1200" dirty="0"/>
          </a:p>
        </p:txBody>
      </p:sp>
      <p:sp>
        <p:nvSpPr>
          <p:cNvPr id="110" name="正方形/長方形 109">
            <a:extLst>
              <a:ext uri="{FF2B5EF4-FFF2-40B4-BE49-F238E27FC236}">
                <a16:creationId xmlns:a16="http://schemas.microsoft.com/office/drawing/2014/main" id="{69ACFA26-3710-48CD-B9E5-ADEACDDD7C1B}"/>
              </a:ext>
            </a:extLst>
          </p:cNvPr>
          <p:cNvSpPr/>
          <p:nvPr/>
        </p:nvSpPr>
        <p:spPr>
          <a:xfrm>
            <a:off x="1000040" y="8453373"/>
            <a:ext cx="4274176" cy="933204"/>
          </a:xfrm>
          <a:prstGeom prst="rect">
            <a:avLst/>
          </a:prstGeom>
        </p:spPr>
        <p:txBody>
          <a:bodyPr wrap="square">
            <a:spAutoFit/>
          </a:bodyPr>
          <a:lstStyle/>
          <a:p>
            <a:pPr>
              <a:lnSpc>
                <a:spcPct val="110000"/>
              </a:lnSpc>
            </a:pPr>
            <a:r>
              <a:rPr lang="ja-JP" altLang="en-US" sz="1000" dirty="0">
                <a:solidFill>
                  <a:srgbClr val="000000"/>
                </a:solidFill>
                <a:latin typeface="游明朝 Demibold" panose="02020600000000000000" pitchFamily="18" charset="-128"/>
                <a:ea typeface="游明朝 Demibold" panose="02020600000000000000" pitchFamily="18" charset="-128"/>
              </a:rPr>
              <a:t>運営組織　社史・アーカイブ総合研究所</a:t>
            </a:r>
            <a:r>
              <a:rPr lang="ja-JP" altLang="en-US" sz="1000" dirty="0">
                <a:latin typeface="游明朝 Demibold" panose="02020600000000000000" pitchFamily="18" charset="-128"/>
                <a:ea typeface="游明朝 Demibold" panose="02020600000000000000" pitchFamily="18" charset="-128"/>
              </a:rPr>
              <a:t/>
            </a:r>
            <a:br>
              <a:rPr lang="ja-JP" altLang="en-US" sz="1000" dirty="0">
                <a:latin typeface="游明朝 Demibold" panose="02020600000000000000" pitchFamily="18" charset="-128"/>
                <a:ea typeface="游明朝 Demibold" panose="02020600000000000000" pitchFamily="18" charset="-128"/>
              </a:rPr>
            </a:br>
            <a:r>
              <a:rPr lang="ja-JP" altLang="en-US" sz="1000" dirty="0">
                <a:solidFill>
                  <a:srgbClr val="000000"/>
                </a:solidFill>
                <a:latin typeface="游明朝 Demibold" panose="02020600000000000000" pitchFamily="18" charset="-128"/>
                <a:ea typeface="游明朝 Demibold" panose="02020600000000000000" pitchFamily="18" charset="-128"/>
              </a:rPr>
              <a:t>英文　　　</a:t>
            </a:r>
            <a:r>
              <a:rPr lang="en-US" altLang="ja-JP" sz="1000" dirty="0">
                <a:solidFill>
                  <a:srgbClr val="000000"/>
                </a:solidFill>
                <a:latin typeface="游明朝 Demibold" panose="02020600000000000000" pitchFamily="18" charset="-128"/>
                <a:ea typeface="游明朝 Demibold" panose="02020600000000000000" pitchFamily="18" charset="-128"/>
              </a:rPr>
              <a:t>Corporate Histories and Archives Research Institute</a:t>
            </a:r>
            <a:r>
              <a:rPr lang="en-US" altLang="ja-JP" sz="1000" dirty="0">
                <a:latin typeface="游明朝 Demibold" panose="02020600000000000000" pitchFamily="18" charset="-128"/>
                <a:ea typeface="游明朝 Demibold" panose="02020600000000000000" pitchFamily="18" charset="-128"/>
              </a:rPr>
              <a:t/>
            </a:r>
            <a:br>
              <a:rPr lang="en-US" altLang="ja-JP" sz="1000" dirty="0">
                <a:latin typeface="游明朝 Demibold" panose="02020600000000000000" pitchFamily="18" charset="-128"/>
                <a:ea typeface="游明朝 Demibold" panose="02020600000000000000" pitchFamily="18" charset="-128"/>
              </a:rPr>
            </a:br>
            <a:r>
              <a:rPr lang="ja-JP" altLang="en-US" sz="1000" dirty="0">
                <a:solidFill>
                  <a:srgbClr val="000000"/>
                </a:solidFill>
                <a:latin typeface="游明朝 Demibold" panose="02020600000000000000" pitchFamily="18" charset="-128"/>
                <a:ea typeface="游明朝 Demibold" panose="02020600000000000000" pitchFamily="18" charset="-128"/>
              </a:rPr>
              <a:t>代表者　　小谷允志</a:t>
            </a:r>
            <a:r>
              <a:rPr lang="ja-JP" altLang="en-US" sz="1000" dirty="0">
                <a:latin typeface="游明朝 Demibold" panose="02020600000000000000" pitchFamily="18" charset="-128"/>
                <a:ea typeface="游明朝 Demibold" panose="02020600000000000000" pitchFamily="18" charset="-128"/>
              </a:rPr>
              <a:t/>
            </a:r>
            <a:br>
              <a:rPr lang="ja-JP" altLang="en-US" sz="1000" dirty="0">
                <a:latin typeface="游明朝 Demibold" panose="02020600000000000000" pitchFamily="18" charset="-128"/>
                <a:ea typeface="游明朝 Demibold" panose="02020600000000000000" pitchFamily="18" charset="-128"/>
              </a:rPr>
            </a:br>
            <a:r>
              <a:rPr lang="ja-JP" altLang="en-US" sz="1000" dirty="0">
                <a:solidFill>
                  <a:srgbClr val="000000"/>
                </a:solidFill>
                <a:latin typeface="游明朝 Demibold" panose="02020600000000000000" pitchFamily="18" charset="-128"/>
                <a:ea typeface="游明朝 Demibold" panose="02020600000000000000" pitchFamily="18" charset="-128"/>
              </a:rPr>
              <a:t>設立　　　</a:t>
            </a:r>
            <a:r>
              <a:rPr lang="en-US" altLang="ja-JP" sz="1000" dirty="0">
                <a:solidFill>
                  <a:srgbClr val="000000"/>
                </a:solidFill>
                <a:latin typeface="游明朝 Demibold" panose="02020600000000000000" pitchFamily="18" charset="-128"/>
                <a:ea typeface="游明朝 Demibold" panose="02020600000000000000" pitchFamily="18" charset="-128"/>
              </a:rPr>
              <a:t>2019</a:t>
            </a:r>
            <a:r>
              <a:rPr lang="ja-JP" altLang="en-US" sz="1000" dirty="0">
                <a:solidFill>
                  <a:srgbClr val="000000"/>
                </a:solidFill>
                <a:latin typeface="游明朝 Demibold" panose="02020600000000000000" pitchFamily="18" charset="-128"/>
                <a:ea typeface="游明朝 Demibold" panose="02020600000000000000" pitchFamily="18" charset="-128"/>
              </a:rPr>
              <a:t>年</a:t>
            </a:r>
            <a:r>
              <a:rPr lang="en-US" altLang="ja-JP" sz="1000" dirty="0">
                <a:solidFill>
                  <a:srgbClr val="000000"/>
                </a:solidFill>
                <a:latin typeface="游明朝 Demibold" panose="02020600000000000000" pitchFamily="18" charset="-128"/>
                <a:ea typeface="游明朝 Demibold" panose="02020600000000000000" pitchFamily="18" charset="-128"/>
              </a:rPr>
              <a:t>10</a:t>
            </a:r>
            <a:r>
              <a:rPr lang="ja-JP" altLang="en-US" sz="1000" dirty="0">
                <a:solidFill>
                  <a:srgbClr val="000000"/>
                </a:solidFill>
                <a:latin typeface="游明朝 Demibold" panose="02020600000000000000" pitchFamily="18" charset="-128"/>
                <a:ea typeface="游明朝 Demibold" panose="02020600000000000000" pitchFamily="18" charset="-128"/>
              </a:rPr>
              <a:t>月</a:t>
            </a:r>
            <a:r>
              <a:rPr lang="en-US" altLang="ja-JP" sz="1000" dirty="0">
                <a:solidFill>
                  <a:srgbClr val="000000"/>
                </a:solidFill>
                <a:latin typeface="游明朝 Demibold" panose="02020600000000000000" pitchFamily="18" charset="-128"/>
                <a:ea typeface="游明朝 Demibold" panose="02020600000000000000" pitchFamily="18" charset="-128"/>
              </a:rPr>
              <a:t>1</a:t>
            </a:r>
            <a:r>
              <a:rPr lang="ja-JP" altLang="en-US" sz="1000" dirty="0">
                <a:solidFill>
                  <a:srgbClr val="000000"/>
                </a:solidFill>
                <a:latin typeface="游明朝 Demibold" panose="02020600000000000000" pitchFamily="18" charset="-128"/>
                <a:ea typeface="游明朝 Demibold" panose="02020600000000000000" pitchFamily="18" charset="-128"/>
              </a:rPr>
              <a:t>日</a:t>
            </a:r>
            <a:r>
              <a:rPr lang="ja-JP" altLang="en-US" sz="1000" dirty="0">
                <a:latin typeface="游明朝 Demibold" panose="02020600000000000000" pitchFamily="18" charset="-128"/>
                <a:ea typeface="游明朝 Demibold" panose="02020600000000000000" pitchFamily="18" charset="-128"/>
              </a:rPr>
              <a:t/>
            </a:r>
            <a:br>
              <a:rPr lang="ja-JP" altLang="en-US" sz="1000" dirty="0">
                <a:latin typeface="游明朝 Demibold" panose="02020600000000000000" pitchFamily="18" charset="-128"/>
                <a:ea typeface="游明朝 Demibold" panose="02020600000000000000" pitchFamily="18" charset="-128"/>
              </a:rPr>
            </a:br>
            <a:r>
              <a:rPr lang="ja-JP" altLang="en-US" sz="1000" dirty="0">
                <a:solidFill>
                  <a:srgbClr val="000000"/>
                </a:solidFill>
                <a:latin typeface="游明朝 Demibold" panose="02020600000000000000" pitchFamily="18" charset="-128"/>
                <a:ea typeface="游明朝 Demibold" panose="02020600000000000000" pitchFamily="18" charset="-128"/>
              </a:rPr>
              <a:t>研究員数　</a:t>
            </a:r>
            <a:r>
              <a:rPr lang="en-US" altLang="ja-JP" sz="1000" dirty="0">
                <a:solidFill>
                  <a:srgbClr val="000000"/>
                </a:solidFill>
                <a:latin typeface="游明朝 Demibold" panose="02020600000000000000" pitchFamily="18" charset="-128"/>
                <a:ea typeface="游明朝 Demibold" panose="02020600000000000000" pitchFamily="18" charset="-128"/>
              </a:rPr>
              <a:t>10</a:t>
            </a:r>
            <a:r>
              <a:rPr lang="ja-JP" altLang="en-US" sz="1000" dirty="0">
                <a:solidFill>
                  <a:srgbClr val="000000"/>
                </a:solidFill>
                <a:latin typeface="游明朝 Demibold" panose="02020600000000000000" pitchFamily="18" charset="-128"/>
                <a:ea typeface="游明朝 Demibold" panose="02020600000000000000" pitchFamily="18" charset="-128"/>
              </a:rPr>
              <a:t>名（東京</a:t>
            </a:r>
            <a:r>
              <a:rPr lang="en-US" altLang="ja-JP" sz="1000" dirty="0">
                <a:solidFill>
                  <a:srgbClr val="000000"/>
                </a:solidFill>
                <a:latin typeface="游明朝 Demibold" panose="02020600000000000000" pitchFamily="18" charset="-128"/>
                <a:ea typeface="游明朝 Demibold" panose="02020600000000000000" pitchFamily="18" charset="-128"/>
              </a:rPr>
              <a:t>6</a:t>
            </a:r>
            <a:r>
              <a:rPr lang="ja-JP" altLang="en-US" sz="1000" dirty="0">
                <a:solidFill>
                  <a:srgbClr val="000000"/>
                </a:solidFill>
                <a:latin typeface="游明朝 Demibold" panose="02020600000000000000" pitchFamily="18" charset="-128"/>
                <a:ea typeface="游明朝 Demibold" panose="02020600000000000000" pitchFamily="18" charset="-128"/>
              </a:rPr>
              <a:t>名・大阪</a:t>
            </a:r>
            <a:r>
              <a:rPr lang="en-US" altLang="ja-JP" sz="1000" dirty="0">
                <a:solidFill>
                  <a:srgbClr val="000000"/>
                </a:solidFill>
                <a:latin typeface="游明朝 Demibold" panose="02020600000000000000" pitchFamily="18" charset="-128"/>
                <a:ea typeface="游明朝 Demibold" panose="02020600000000000000" pitchFamily="18" charset="-128"/>
              </a:rPr>
              <a:t>4</a:t>
            </a:r>
            <a:r>
              <a:rPr lang="ja-JP" altLang="en-US" sz="1000" dirty="0">
                <a:solidFill>
                  <a:srgbClr val="000000"/>
                </a:solidFill>
                <a:latin typeface="游明朝 Demibold" panose="02020600000000000000" pitchFamily="18" charset="-128"/>
                <a:ea typeface="游明朝 Demibold" panose="02020600000000000000" pitchFamily="18" charset="-128"/>
              </a:rPr>
              <a:t>名）</a:t>
            </a:r>
            <a:endParaRPr lang="ja-JP" altLang="en-US" sz="1000" dirty="0">
              <a:latin typeface="游明朝 Demibold" panose="02020600000000000000" pitchFamily="18" charset="-128"/>
              <a:ea typeface="游明朝 Demibold" panose="02020600000000000000" pitchFamily="18" charset="-128"/>
            </a:endParaRPr>
          </a:p>
        </p:txBody>
      </p:sp>
      <p:sp>
        <p:nvSpPr>
          <p:cNvPr id="111" name="正方形/長方形 110">
            <a:extLst>
              <a:ext uri="{FF2B5EF4-FFF2-40B4-BE49-F238E27FC236}">
                <a16:creationId xmlns:a16="http://schemas.microsoft.com/office/drawing/2014/main" id="{DE6D7D34-AEB2-4D0E-BF35-45F92D0C9785}"/>
              </a:ext>
            </a:extLst>
          </p:cNvPr>
          <p:cNvSpPr/>
          <p:nvPr/>
        </p:nvSpPr>
        <p:spPr>
          <a:xfrm>
            <a:off x="1044926" y="9591559"/>
            <a:ext cx="4768148" cy="246221"/>
          </a:xfrm>
          <a:prstGeom prst="rect">
            <a:avLst/>
          </a:prstGeom>
        </p:spPr>
        <p:txBody>
          <a:bodyPr wrap="square">
            <a:spAutoFit/>
          </a:bodyPr>
          <a:lstStyle/>
          <a:p>
            <a:pPr algn="ctr"/>
            <a:r>
              <a:rPr lang="en-US" altLang="ja-JP" sz="1000">
                <a:solidFill>
                  <a:srgbClr val="000000"/>
                </a:solidFill>
                <a:latin typeface="Times New Roman" panose="02020603050405020304" pitchFamily="18" charset="0"/>
                <a:ea typeface="Meiryo" panose="020B0604030504040204" pitchFamily="50" charset="-128"/>
                <a:cs typeface="Times New Roman" panose="02020603050405020304" pitchFamily="18" charset="0"/>
              </a:rPr>
              <a:t>©</a:t>
            </a:r>
            <a:r>
              <a:rPr lang="en-US" altLang="ja-JP" sz="1000" smtClean="0">
                <a:solidFill>
                  <a:srgbClr val="000000"/>
                </a:solidFill>
                <a:latin typeface="Times New Roman" panose="02020603050405020304" pitchFamily="18" charset="0"/>
                <a:ea typeface="Meiryo" panose="020B0604030504040204" pitchFamily="50" charset="-128"/>
                <a:cs typeface="Times New Roman" panose="02020603050405020304" pitchFamily="18" charset="0"/>
              </a:rPr>
              <a:t>2022 </a:t>
            </a:r>
            <a:r>
              <a:rPr lang="en-US" altLang="ja-JP" sz="1000" dirty="0">
                <a:solidFill>
                  <a:srgbClr val="000000"/>
                </a:solidFill>
                <a:latin typeface="Times New Roman" panose="02020603050405020304" pitchFamily="18" charset="0"/>
                <a:ea typeface="Meiryo" panose="020B0604030504040204" pitchFamily="50" charset="-128"/>
                <a:cs typeface="Times New Roman" panose="02020603050405020304" pitchFamily="18" charset="0"/>
              </a:rPr>
              <a:t>Corporate Histories and Archives Research Institute, All Rights Reserved.</a:t>
            </a:r>
            <a:endParaRPr lang="ja-JP" altLang="en-US" sz="1000" dirty="0">
              <a:latin typeface="Times New Roman" panose="02020603050405020304" pitchFamily="18" charset="0"/>
              <a:cs typeface="Times New Roman" panose="02020603050405020304" pitchFamily="18" charset="0"/>
            </a:endParaRPr>
          </a:p>
        </p:txBody>
      </p:sp>
      <p:sp>
        <p:nvSpPr>
          <p:cNvPr id="112" name="正方形/長方形 111">
            <a:extLst>
              <a:ext uri="{FF2B5EF4-FFF2-40B4-BE49-F238E27FC236}">
                <a16:creationId xmlns:a16="http://schemas.microsoft.com/office/drawing/2014/main" id="{8C2FB4EC-5D91-40B5-B045-E766962F6452}"/>
              </a:ext>
            </a:extLst>
          </p:cNvPr>
          <p:cNvSpPr/>
          <p:nvPr/>
        </p:nvSpPr>
        <p:spPr>
          <a:xfrm>
            <a:off x="629511" y="1600563"/>
            <a:ext cx="5320133" cy="1323439"/>
          </a:xfrm>
          <a:prstGeom prst="rect">
            <a:avLst/>
          </a:prstGeom>
        </p:spPr>
        <p:txBody>
          <a:bodyPr wrap="square">
            <a:spAutoFit/>
          </a:bodyPr>
          <a:lstStyle/>
          <a:p>
            <a:r>
              <a:rPr lang="ja-JP" altLang="en-US" sz="800" dirty="0">
                <a:latin typeface="游明朝" panose="02020400000000000000" pitchFamily="18" charset="-128"/>
                <a:ea typeface="游明朝" panose="02020400000000000000" pitchFamily="18" charset="-128"/>
              </a:rPr>
              <a:t>（本資料使用上の留意点について）</a:t>
            </a:r>
          </a:p>
          <a:p>
            <a:r>
              <a:rPr lang="ja-JP" altLang="en-US" sz="800" dirty="0">
                <a:latin typeface="游明朝" panose="02020400000000000000" pitchFamily="18" charset="-128"/>
                <a:ea typeface="游明朝" panose="02020400000000000000" pitchFamily="18" charset="-128"/>
              </a:rPr>
              <a:t>　本資料は当社が独自に収集したデータを基に作成しております。その正確性と最新性の確保に努めていますが、完全性を保証するものではありません。調査、分析、統計処理等によってその都度データを更新する場合があります。当資料の内容に関するいかなる間違い、不掲載についても一切の責任を負うものではありません。資料に示したすべての内容は、当社の現時点での判断を示しているに過ぎません。利用に際しては御自身でご判断くださいますようお願い申し上げます。その他、当資料の取り扱い事項は当研究所の会員規約に準じます。</a:t>
            </a:r>
            <a:endParaRPr lang="en-US" altLang="ja-JP" sz="800" dirty="0">
              <a:latin typeface="游明朝" panose="02020400000000000000" pitchFamily="18" charset="-128"/>
              <a:ea typeface="游明朝" panose="02020400000000000000" pitchFamily="18" charset="-128"/>
            </a:endParaRPr>
          </a:p>
          <a:p>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（著作権について） </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　本資料は当社の著作物であり、著作権法により保護されております。</a:t>
            </a:r>
            <a:endParaRPr lang="en-US" altLang="ja-JP" sz="800" dirty="0">
              <a:latin typeface="游明朝" panose="02020400000000000000" pitchFamily="18" charset="-128"/>
              <a:ea typeface="游明朝" panose="02020400000000000000" pitchFamily="18" charset="-128"/>
            </a:endParaRPr>
          </a:p>
          <a:p>
            <a:r>
              <a:rPr lang="ja-JP" altLang="en-US" sz="800" dirty="0">
                <a:latin typeface="游明朝" panose="02020400000000000000" pitchFamily="18" charset="-128"/>
                <a:ea typeface="游明朝" panose="02020400000000000000" pitchFamily="18" charset="-128"/>
              </a:rPr>
              <a:t>当社の事前の承諾なく、本資料の全部もしくは一部引用または複製、転送等により使用することを禁じます。 </a:t>
            </a:r>
            <a:endParaRPr lang="en-US" altLang="ja-JP" sz="800" dirty="0">
              <a:latin typeface="游明朝" panose="02020400000000000000" pitchFamily="18" charset="-128"/>
              <a:ea typeface="游明朝" panose="02020400000000000000" pitchFamily="18" charset="-128"/>
            </a:endParaRPr>
          </a:p>
        </p:txBody>
      </p:sp>
    </p:spTree>
    <p:extLst>
      <p:ext uri="{BB962C8B-B14F-4D97-AF65-F5344CB8AC3E}">
        <p14:creationId xmlns:p14="http://schemas.microsoft.com/office/powerpoint/2010/main" val="39185711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1287</TotalTime>
  <Words>828</Words>
  <Application>Microsoft Office PowerPoint</Application>
  <PresentationFormat>A4 210 x 297 mm</PresentationFormat>
  <Paragraphs>104</Paragraphs>
  <Slides>2</Slides>
  <Notes>0</Notes>
  <HiddenSlides>0</HiddenSlides>
  <MMClips>0</MMClips>
  <ScaleCrop>false</ScaleCrop>
  <HeadingPairs>
    <vt:vector size="6" baseType="variant">
      <vt:variant>
        <vt:lpstr>使用されているフォント</vt:lpstr>
      </vt:variant>
      <vt:variant>
        <vt:i4>19</vt:i4>
      </vt:variant>
      <vt:variant>
        <vt:lpstr>テーマ</vt:lpstr>
      </vt:variant>
      <vt:variant>
        <vt:i4>1</vt:i4>
      </vt:variant>
      <vt:variant>
        <vt:lpstr>スライド タイトル</vt:lpstr>
      </vt:variant>
      <vt:variant>
        <vt:i4>2</vt:i4>
      </vt:variant>
    </vt:vector>
  </HeadingPairs>
  <TitlesOfParts>
    <vt:vector size="22" baseType="lpstr">
      <vt:lpstr>HGP明朝B</vt:lpstr>
      <vt:lpstr>inherit</vt:lpstr>
      <vt:lpstr>ＭＳ Ｐゴシック</vt:lpstr>
      <vt:lpstr>はれのそら明朝</vt:lpstr>
      <vt:lpstr>メイリオ</vt:lpstr>
      <vt:lpstr>メイリオ</vt:lpstr>
      <vt:lpstr>游ゴシック</vt:lpstr>
      <vt:lpstr>游ゴシック Light</vt:lpstr>
      <vt:lpstr>游ゴシック Medium</vt:lpstr>
      <vt:lpstr>游ゴシック 本文</vt:lpstr>
      <vt:lpstr>游明朝</vt:lpstr>
      <vt:lpstr>游明朝 Demibold</vt:lpstr>
      <vt:lpstr>Arial</vt:lpstr>
      <vt:lpstr>Calibri</vt:lpstr>
      <vt:lpstr>Calibri Light</vt:lpstr>
      <vt:lpstr>Courier New</vt:lpstr>
      <vt:lpstr>Segoe UI Semibold</vt:lpstr>
      <vt:lpstr>Sitka Heading</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ttaguchi</dc:creator>
  <cp:lastModifiedBy>y-suzuki</cp:lastModifiedBy>
  <cp:revision>507</cp:revision>
  <cp:lastPrinted>2022-02-07T03:18:06Z</cp:lastPrinted>
  <dcterms:created xsi:type="dcterms:W3CDTF">2020-08-28T09:30:08Z</dcterms:created>
  <dcterms:modified xsi:type="dcterms:W3CDTF">2022-04-26T06:59:17Z</dcterms:modified>
</cp:coreProperties>
</file>